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68" r:id="rId15"/>
    <p:sldId id="270" r:id="rId16"/>
    <p:sldId id="269" r:id="rId17"/>
    <p:sldId id="272" r:id="rId18"/>
    <p:sldId id="273" r:id="rId19"/>
    <p:sldId id="275" r:id="rId20"/>
    <p:sldId id="278" r:id="rId21"/>
    <p:sldId id="277" r:id="rId22"/>
    <p:sldId id="274" r:id="rId23"/>
    <p:sldId id="276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just format 3 - Dekorfärg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just format 1 - Dekorfärg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74" autoAdjust="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732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78384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3379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2381517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46226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85896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9065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14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13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52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73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75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35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966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08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57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18146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8806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E306806-693F-4A95-83E7-914D94DFC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823" y="1406769"/>
            <a:ext cx="11210192" cy="3370612"/>
          </a:xfrm>
        </p:spPr>
        <p:txBody>
          <a:bodyPr/>
          <a:lstStyle/>
          <a:p>
            <a:pPr algn="ctr"/>
            <a:r>
              <a:rPr lang="sv-SE" sz="4400" dirty="0" err="1"/>
              <a:t>Using</a:t>
            </a:r>
            <a:r>
              <a:rPr lang="sv-SE" sz="4400" dirty="0"/>
              <a:t> </a:t>
            </a:r>
            <a:r>
              <a:rPr lang="sv-SE" sz="4400" dirty="0" err="1"/>
              <a:t>supervised</a:t>
            </a:r>
            <a:r>
              <a:rPr lang="sv-SE" sz="4400" dirty="0"/>
              <a:t> </a:t>
            </a:r>
            <a:r>
              <a:rPr lang="sv-SE" sz="4400" dirty="0" err="1"/>
              <a:t>learning</a:t>
            </a:r>
            <a:r>
              <a:rPr lang="sv-SE" sz="4400" dirty="0"/>
              <a:t> </a:t>
            </a:r>
            <a:r>
              <a:rPr lang="sv-SE" sz="4400" dirty="0" err="1"/>
              <a:t>algorithms</a:t>
            </a:r>
            <a:r>
              <a:rPr lang="sv-SE" sz="4400" dirty="0"/>
              <a:t> to </a:t>
            </a:r>
            <a:r>
              <a:rPr lang="sv-SE" sz="4400" dirty="0" err="1"/>
              <a:t>model</a:t>
            </a:r>
            <a:r>
              <a:rPr lang="sv-SE" sz="4400" dirty="0"/>
              <a:t> the </a:t>
            </a:r>
            <a:r>
              <a:rPr lang="sv-SE" sz="4400" dirty="0" err="1"/>
              <a:t>behavior</a:t>
            </a:r>
            <a:r>
              <a:rPr lang="sv-SE" sz="4400" dirty="0"/>
              <a:t> </a:t>
            </a:r>
            <a:r>
              <a:rPr lang="sv-SE" sz="4400" dirty="0" err="1"/>
              <a:t>of</a:t>
            </a:r>
            <a:r>
              <a:rPr lang="sv-SE" sz="4400" dirty="0"/>
              <a:t> Road </a:t>
            </a:r>
            <a:r>
              <a:rPr lang="sv-SE" sz="4400" dirty="0" err="1"/>
              <a:t>Weather</a:t>
            </a:r>
            <a:r>
              <a:rPr lang="sv-SE" sz="4400" dirty="0"/>
              <a:t> Information System sensors</a:t>
            </a:r>
            <a:endParaRPr lang="en-US" sz="4400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FC7C9C0-C1D9-4FA5-9A35-F71FEBE98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Tobias Axelsson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65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B5EAAFF-A506-4977-997F-B1079549F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Thesis</a:t>
            </a:r>
            <a:r>
              <a:rPr lang="sv-SE" dirty="0"/>
              <a:t> </a:t>
            </a:r>
            <a:r>
              <a:rPr lang="sv-SE" dirty="0" err="1"/>
              <a:t>objective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D3FC4C6-9645-4D5C-9289-B0F2685AF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sv-SE" dirty="0" err="1"/>
              <a:t>Subtasks</a:t>
            </a:r>
            <a:endParaRPr lang="sv-SE" dirty="0"/>
          </a:p>
          <a:p>
            <a:pPr marL="800100" lvl="1" indent="-342900">
              <a:buFont typeface="+mj-lt"/>
              <a:buAutoNum type="arabicPeriod"/>
            </a:pPr>
            <a:r>
              <a:rPr lang="sv-SE" dirty="0"/>
              <a:t>-</a:t>
            </a:r>
          </a:p>
          <a:p>
            <a:pPr marL="800100" lvl="1" indent="-342900">
              <a:buFont typeface="+mj-lt"/>
              <a:buAutoNum type="arabicPeriod"/>
            </a:pPr>
            <a:r>
              <a:rPr lang="sv-SE" dirty="0"/>
              <a:t>-</a:t>
            </a:r>
          </a:p>
          <a:p>
            <a:pPr marL="800100" lvl="1" indent="-342900">
              <a:buFont typeface="+mj-lt"/>
              <a:buAutoNum type="arabicPeriod"/>
            </a:pPr>
            <a:r>
              <a:rPr lang="sv-SE" dirty="0"/>
              <a:t>Best </a:t>
            </a:r>
            <a:r>
              <a:rPr lang="sv-SE" dirty="0" err="1"/>
              <a:t>supervised</a:t>
            </a:r>
            <a:r>
              <a:rPr lang="sv-SE" dirty="0"/>
              <a:t> </a:t>
            </a:r>
            <a:r>
              <a:rPr lang="sv-SE" dirty="0" err="1"/>
              <a:t>algorithm</a:t>
            </a:r>
            <a:r>
              <a:rPr lang="sv-SE" dirty="0"/>
              <a:t> to </a:t>
            </a:r>
            <a:r>
              <a:rPr lang="sv-SE" dirty="0" err="1"/>
              <a:t>predict</a:t>
            </a:r>
            <a:r>
              <a:rPr lang="sv-SE" dirty="0"/>
              <a:t> </a:t>
            </a:r>
            <a:r>
              <a:rPr lang="sv-SE" b="1" dirty="0"/>
              <a:t>TIRS road </a:t>
            </a:r>
            <a:r>
              <a:rPr lang="sv-SE" b="1" dirty="0" err="1"/>
              <a:t>surface</a:t>
            </a:r>
            <a:r>
              <a:rPr lang="sv-SE" b="1" dirty="0"/>
              <a:t> </a:t>
            </a:r>
            <a:r>
              <a:rPr lang="sv-SE" b="1" dirty="0" err="1"/>
              <a:t>temperature</a:t>
            </a:r>
            <a:r>
              <a:rPr lang="sv-SE" b="1" dirty="0"/>
              <a:t> </a:t>
            </a:r>
            <a:r>
              <a:rPr lang="sv-SE" dirty="0" err="1"/>
              <a:t>using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Timestamp</a:t>
            </a:r>
          </a:p>
          <a:p>
            <a:pPr marL="1200150" lvl="2" indent="-342900">
              <a:buFont typeface="+mj-lt"/>
              <a:buAutoNum type="arabicPeriod"/>
            </a:pPr>
            <a:r>
              <a:rPr lang="sv-SE" dirty="0" err="1"/>
              <a:t>Precipitation</a:t>
            </a:r>
            <a:r>
              <a:rPr lang="sv-SE" dirty="0"/>
              <a:t> </a:t>
            </a:r>
            <a:r>
              <a:rPr lang="sv-SE" dirty="0" err="1"/>
              <a:t>type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 err="1"/>
              <a:t>Precipitation</a:t>
            </a:r>
            <a:r>
              <a:rPr lang="sv-SE" dirty="0"/>
              <a:t> </a:t>
            </a:r>
            <a:r>
              <a:rPr lang="sv-SE" dirty="0" err="1"/>
              <a:t>amount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DST111 road </a:t>
            </a:r>
            <a:r>
              <a:rPr lang="sv-SE" dirty="0" err="1"/>
              <a:t>surface</a:t>
            </a:r>
            <a:r>
              <a:rPr lang="sv-SE" dirty="0"/>
              <a:t> </a:t>
            </a:r>
            <a:r>
              <a:rPr lang="sv-SE" dirty="0" err="1"/>
              <a:t>temperature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Road </a:t>
            </a:r>
            <a:r>
              <a:rPr lang="sv-SE" dirty="0" err="1"/>
              <a:t>friction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Road </a:t>
            </a:r>
            <a:r>
              <a:rPr lang="sv-SE" dirty="0" err="1"/>
              <a:t>surface</a:t>
            </a:r>
            <a:r>
              <a:rPr lang="sv-SE" dirty="0"/>
              <a:t> </a:t>
            </a:r>
            <a:r>
              <a:rPr lang="sv-SE" dirty="0" err="1"/>
              <a:t>friction</a:t>
            </a:r>
            <a:endParaRPr lang="sv-SE" dirty="0"/>
          </a:p>
          <a:p>
            <a:pPr marL="800100" lvl="1" indent="-342900">
              <a:buFont typeface="+mj-lt"/>
              <a:buAutoNum type="arabicPeriod"/>
            </a:pPr>
            <a:r>
              <a:rPr lang="sv-SE" dirty="0"/>
              <a:t>Best </a:t>
            </a:r>
            <a:r>
              <a:rPr lang="sv-SE" dirty="0" err="1"/>
              <a:t>supervised</a:t>
            </a:r>
            <a:r>
              <a:rPr lang="sv-SE" dirty="0"/>
              <a:t> </a:t>
            </a:r>
            <a:r>
              <a:rPr lang="sv-SE" dirty="0" err="1"/>
              <a:t>algorithm</a:t>
            </a:r>
            <a:r>
              <a:rPr lang="sv-SE" dirty="0"/>
              <a:t> to </a:t>
            </a:r>
            <a:r>
              <a:rPr lang="sv-SE" dirty="0" err="1"/>
              <a:t>predict</a:t>
            </a:r>
            <a:r>
              <a:rPr lang="sv-SE" dirty="0"/>
              <a:t> </a:t>
            </a:r>
            <a:r>
              <a:rPr lang="sv-SE" b="1" dirty="0"/>
              <a:t>DST111 road </a:t>
            </a:r>
            <a:r>
              <a:rPr lang="sv-SE" b="1" dirty="0" err="1"/>
              <a:t>surface</a:t>
            </a:r>
            <a:r>
              <a:rPr lang="sv-SE" b="1" dirty="0"/>
              <a:t> </a:t>
            </a:r>
            <a:r>
              <a:rPr lang="sv-SE" b="1" dirty="0" err="1"/>
              <a:t>temperature</a:t>
            </a:r>
            <a:r>
              <a:rPr lang="sv-SE" dirty="0"/>
              <a:t> </a:t>
            </a:r>
            <a:r>
              <a:rPr lang="sv-SE" dirty="0" err="1"/>
              <a:t>using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Timestamp</a:t>
            </a:r>
          </a:p>
          <a:p>
            <a:pPr marL="1200150" lvl="2" indent="-342900">
              <a:buFont typeface="+mj-lt"/>
              <a:buAutoNum type="arabicPeriod"/>
            </a:pPr>
            <a:r>
              <a:rPr lang="sv-SE" dirty="0" err="1"/>
              <a:t>Precipitation</a:t>
            </a:r>
            <a:r>
              <a:rPr lang="sv-SE" dirty="0"/>
              <a:t> </a:t>
            </a:r>
            <a:r>
              <a:rPr lang="sv-SE" dirty="0" err="1"/>
              <a:t>type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 err="1"/>
              <a:t>Precipitation</a:t>
            </a:r>
            <a:r>
              <a:rPr lang="sv-SE" dirty="0"/>
              <a:t> </a:t>
            </a:r>
            <a:r>
              <a:rPr lang="sv-SE" dirty="0" err="1"/>
              <a:t>amount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Road </a:t>
            </a:r>
            <a:r>
              <a:rPr lang="sv-SE" dirty="0" err="1"/>
              <a:t>friction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Road </a:t>
            </a:r>
            <a:r>
              <a:rPr lang="sv-SE" dirty="0" err="1"/>
              <a:t>surface</a:t>
            </a:r>
            <a:r>
              <a:rPr lang="sv-SE" dirty="0"/>
              <a:t> </a:t>
            </a:r>
            <a:r>
              <a:rPr lang="sv-SE" dirty="0" err="1"/>
              <a:t>condition</a:t>
            </a:r>
            <a:endParaRPr lang="sv-SE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501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8479EB2-1BB4-4294-B085-2F174CD6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Delimitations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6A08C13-3C2B-4FF9-BFC6-534E046A1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v-SE" dirty="0" err="1"/>
              <a:t>Many</a:t>
            </a:r>
            <a:r>
              <a:rPr lang="sv-SE" dirty="0"/>
              <a:t> </a:t>
            </a:r>
            <a:r>
              <a:rPr lang="sv-SE" dirty="0" err="1"/>
              <a:t>algorithms</a:t>
            </a:r>
            <a:r>
              <a:rPr lang="sv-SE" dirty="0"/>
              <a:t>.. </a:t>
            </a:r>
            <a:r>
              <a:rPr lang="sv-SE" dirty="0" err="1"/>
              <a:t>Qualified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:</a:t>
            </a:r>
          </a:p>
          <a:p>
            <a:pPr lvl="1"/>
            <a:r>
              <a:rPr lang="sv-SE" dirty="0" err="1"/>
              <a:t>Supervised</a:t>
            </a:r>
            <a:r>
              <a:rPr lang="sv-SE" dirty="0"/>
              <a:t> </a:t>
            </a:r>
            <a:r>
              <a:rPr lang="sv-SE" dirty="0" err="1"/>
              <a:t>learning</a:t>
            </a:r>
            <a:endParaRPr lang="sv-SE" dirty="0"/>
          </a:p>
          <a:p>
            <a:pPr lvl="1"/>
            <a:r>
              <a:rPr lang="sv-SE" dirty="0" err="1"/>
              <a:t>Available</a:t>
            </a:r>
            <a:r>
              <a:rPr lang="sv-SE" dirty="0"/>
              <a:t> </a:t>
            </a:r>
            <a:r>
              <a:rPr lang="sv-SE" dirty="0" err="1"/>
              <a:t>Scikit-learn</a:t>
            </a:r>
            <a:endParaRPr lang="sv-SE" dirty="0"/>
          </a:p>
          <a:p>
            <a:pPr lvl="1"/>
            <a:r>
              <a:rPr lang="sv-SE" dirty="0" err="1"/>
              <a:t>Belongs</a:t>
            </a:r>
            <a:r>
              <a:rPr lang="sv-SE" dirty="0"/>
              <a:t> to </a:t>
            </a:r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following</a:t>
            </a:r>
            <a:r>
              <a:rPr lang="sv-SE" dirty="0"/>
              <a:t> </a:t>
            </a:r>
            <a:r>
              <a:rPr lang="sv-SE" dirty="0" err="1"/>
              <a:t>algorithm</a:t>
            </a:r>
            <a:r>
              <a:rPr lang="sv-SE" dirty="0"/>
              <a:t> </a:t>
            </a:r>
            <a:r>
              <a:rPr lang="sv-SE" dirty="0" err="1"/>
              <a:t>families</a:t>
            </a:r>
            <a:endParaRPr lang="sv-SE" dirty="0"/>
          </a:p>
          <a:p>
            <a:pPr lvl="2"/>
            <a:r>
              <a:rPr lang="sv-SE" dirty="0"/>
              <a:t>Decision </a:t>
            </a:r>
            <a:r>
              <a:rPr lang="sv-SE" dirty="0" err="1"/>
              <a:t>tree</a:t>
            </a:r>
            <a:r>
              <a:rPr lang="sv-SE" dirty="0"/>
              <a:t> </a:t>
            </a:r>
            <a:r>
              <a:rPr lang="sv-SE" dirty="0" err="1"/>
              <a:t>based</a:t>
            </a:r>
            <a:r>
              <a:rPr lang="sv-SE" dirty="0"/>
              <a:t> </a:t>
            </a:r>
            <a:r>
              <a:rPr lang="sv-SE" dirty="0" err="1"/>
              <a:t>learning</a:t>
            </a:r>
            <a:endParaRPr lang="sv-SE" dirty="0"/>
          </a:p>
          <a:p>
            <a:pPr lvl="2"/>
            <a:r>
              <a:rPr lang="sv-SE" dirty="0" err="1"/>
              <a:t>Instance</a:t>
            </a:r>
            <a:r>
              <a:rPr lang="sv-SE" dirty="0"/>
              <a:t> </a:t>
            </a:r>
            <a:r>
              <a:rPr lang="sv-SE" dirty="0" err="1"/>
              <a:t>based</a:t>
            </a:r>
            <a:r>
              <a:rPr lang="sv-SE" dirty="0"/>
              <a:t> </a:t>
            </a:r>
            <a:r>
              <a:rPr lang="sv-SE" dirty="0" err="1"/>
              <a:t>learning</a:t>
            </a:r>
            <a:endParaRPr lang="sv-SE" dirty="0"/>
          </a:p>
          <a:p>
            <a:pPr lvl="2"/>
            <a:r>
              <a:rPr lang="sv-SE" dirty="0" err="1"/>
              <a:t>Bayesian</a:t>
            </a:r>
            <a:r>
              <a:rPr lang="sv-SE" dirty="0"/>
              <a:t> </a:t>
            </a:r>
            <a:r>
              <a:rPr lang="sv-SE" dirty="0" err="1"/>
              <a:t>learning</a:t>
            </a:r>
            <a:endParaRPr lang="sv-SE" dirty="0"/>
          </a:p>
          <a:p>
            <a:pPr lvl="2"/>
            <a:r>
              <a:rPr lang="sv-SE" dirty="0"/>
              <a:t>Regression </a:t>
            </a:r>
            <a:r>
              <a:rPr lang="sv-SE" dirty="0" err="1"/>
              <a:t>based</a:t>
            </a:r>
            <a:r>
              <a:rPr lang="sv-SE" dirty="0"/>
              <a:t> </a:t>
            </a:r>
            <a:r>
              <a:rPr lang="sv-SE" dirty="0" err="1"/>
              <a:t>learning</a:t>
            </a:r>
            <a:endParaRPr lang="sv-SE" dirty="0"/>
          </a:p>
          <a:p>
            <a:pPr lvl="2"/>
            <a:r>
              <a:rPr lang="sv-SE" dirty="0" err="1"/>
              <a:t>Artificial</a:t>
            </a:r>
            <a:r>
              <a:rPr lang="sv-SE" dirty="0"/>
              <a:t> Neural </a:t>
            </a:r>
            <a:r>
              <a:rPr lang="sv-SE" dirty="0" err="1"/>
              <a:t>Networks</a:t>
            </a:r>
            <a:endParaRPr lang="sv-SE" dirty="0"/>
          </a:p>
          <a:p>
            <a:pPr lvl="2"/>
            <a:r>
              <a:rPr lang="sv-SE" dirty="0"/>
              <a:t>Ensemble </a:t>
            </a:r>
            <a:r>
              <a:rPr lang="sv-SE" dirty="0" err="1"/>
              <a:t>learning</a:t>
            </a:r>
            <a:endParaRPr lang="sv-SE" dirty="0"/>
          </a:p>
          <a:p>
            <a:r>
              <a:rPr lang="sv-SE" dirty="0" err="1"/>
              <a:t>Model</a:t>
            </a:r>
            <a:r>
              <a:rPr lang="sv-SE" dirty="0"/>
              <a:t> non-</a:t>
            </a:r>
            <a:r>
              <a:rPr lang="sv-SE" dirty="0" err="1"/>
              <a:t>error</a:t>
            </a:r>
            <a:r>
              <a:rPr lang="sv-SE" dirty="0"/>
              <a:t> </a:t>
            </a:r>
            <a:r>
              <a:rPr lang="sv-SE" dirty="0" err="1"/>
              <a:t>behavior</a:t>
            </a:r>
            <a:r>
              <a:rPr lang="sv-SE" dirty="0"/>
              <a:t> </a:t>
            </a:r>
            <a:r>
              <a:rPr lang="sv-SE" dirty="0" err="1"/>
              <a:t>only</a:t>
            </a:r>
            <a:endParaRPr lang="sv-SE" dirty="0"/>
          </a:p>
          <a:p>
            <a:r>
              <a:rPr lang="sv-SE" dirty="0"/>
              <a:t>Hyperparameter </a:t>
            </a:r>
            <a:r>
              <a:rPr lang="sv-SE" dirty="0" err="1"/>
              <a:t>optimization</a:t>
            </a:r>
            <a:r>
              <a:rPr lang="sv-SE" dirty="0"/>
              <a:t>: </a:t>
            </a:r>
          </a:p>
          <a:p>
            <a:pPr lvl="1"/>
            <a:r>
              <a:rPr lang="sv-SE" dirty="0"/>
              <a:t>K in </a:t>
            </a:r>
            <a:r>
              <a:rPr lang="sv-SE" dirty="0" err="1"/>
              <a:t>kNN</a:t>
            </a:r>
            <a:endParaRPr lang="sv-SE" dirty="0"/>
          </a:p>
          <a:p>
            <a:pPr lvl="1"/>
            <a:r>
              <a:rPr lang="sv-SE" dirty="0" err="1"/>
              <a:t>N.o</a:t>
            </a:r>
            <a:r>
              <a:rPr lang="sv-SE" dirty="0"/>
              <a:t>. </a:t>
            </a:r>
            <a:r>
              <a:rPr lang="sv-SE" dirty="0" err="1"/>
              <a:t>hidden</a:t>
            </a:r>
            <a:r>
              <a:rPr lang="sv-SE" dirty="0"/>
              <a:t> </a:t>
            </a:r>
            <a:r>
              <a:rPr lang="sv-SE" dirty="0" err="1"/>
              <a:t>nodes</a:t>
            </a:r>
            <a:r>
              <a:rPr lang="sv-SE" dirty="0"/>
              <a:t> in MLP</a:t>
            </a:r>
          </a:p>
          <a:p>
            <a:pPr lvl="1"/>
            <a:r>
              <a:rPr lang="sv-SE" dirty="0"/>
              <a:t>λ in Lasso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240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87C3C6B8-75F0-4D19-ABCF-B73040FEE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337345"/>
              </p:ext>
            </p:extLst>
          </p:nvPr>
        </p:nvGraphicFramePr>
        <p:xfrm>
          <a:off x="1930400" y="4254463"/>
          <a:ext cx="8331200" cy="1645920"/>
        </p:xfrm>
        <a:graphic>
          <a:graphicData uri="http://schemas.openxmlformats.org/drawingml/2006/table">
            <a:tbl>
              <a:tblPr/>
              <a:tblGrid>
                <a:gridCol w="889000">
                  <a:extLst>
                    <a:ext uri="{9D8B030D-6E8A-4147-A177-3AD203B41FA5}">
                      <a16:colId xmlns:a16="http://schemas.microsoft.com/office/drawing/2014/main" val="152532124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343877798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val="2425347598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988161929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333390198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0637882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340581093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Timestamp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SurfTemp</a:t>
                      </a: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-TIRS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PrecType</a:t>
                      </a: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-OE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PrecAmount</a:t>
                      </a: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-OE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SurfTemp-DST111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Friction-DSC111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SurfCond-DSC111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1633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1010000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0218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1010030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941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1010100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0888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1010130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5574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1010200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4774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1010230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5615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1010300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4125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1010330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944991"/>
                  </a:ext>
                </a:extLst>
              </a:tr>
            </a:tbl>
          </a:graphicData>
        </a:graphic>
      </p:graphicFrame>
      <p:sp>
        <p:nvSpPr>
          <p:cNvPr id="33" name="Rektangel 32">
            <a:extLst>
              <a:ext uri="{FF2B5EF4-FFF2-40B4-BE49-F238E27FC236}">
                <a16:creationId xmlns:a16="http://schemas.microsoft.com/office/drawing/2014/main" id="{20D9FFE5-6D3A-4774-8FB5-0374D8811FCA}"/>
              </a:ext>
            </a:extLst>
          </p:cNvPr>
          <p:cNvSpPr/>
          <p:nvPr/>
        </p:nvSpPr>
        <p:spPr>
          <a:xfrm>
            <a:off x="1930400" y="4254463"/>
            <a:ext cx="8331200" cy="19967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F2EF20EA-EEC7-4019-93CB-2AC42BB62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Provided</a:t>
            </a:r>
            <a:r>
              <a:rPr lang="sv-SE" dirty="0"/>
              <a:t> data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2941C48-DB61-46E3-8492-25B75E939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171425 </a:t>
            </a:r>
            <a:r>
              <a:rPr lang="sv-SE" dirty="0" err="1"/>
              <a:t>measurements</a:t>
            </a:r>
            <a:r>
              <a:rPr lang="sv-SE" dirty="0"/>
              <a:t> (observations)</a:t>
            </a:r>
          </a:p>
          <a:p>
            <a:r>
              <a:rPr lang="sv-SE" dirty="0"/>
              <a:t>2015-2016 </a:t>
            </a:r>
            <a:r>
              <a:rPr lang="sv-SE" dirty="0" err="1"/>
              <a:t>state</a:t>
            </a:r>
            <a:r>
              <a:rPr lang="sv-SE" dirty="0"/>
              <a:t> road E6, Sweden</a:t>
            </a:r>
          </a:p>
          <a:p>
            <a:r>
              <a:rPr lang="sv-SE" dirty="0"/>
              <a:t>Snapshot:</a:t>
            </a:r>
            <a:endParaRPr lang="en-US" dirty="0"/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3433F37F-D807-4513-A2B5-0872CC0E601E}"/>
              </a:ext>
            </a:extLst>
          </p:cNvPr>
          <p:cNvSpPr txBox="1"/>
          <p:nvPr/>
        </p:nvSpPr>
        <p:spPr>
          <a:xfrm>
            <a:off x="5529178" y="331470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Features</a:t>
            </a:r>
            <a:endParaRPr lang="en-US" dirty="0"/>
          </a:p>
        </p:txBody>
      </p:sp>
      <p:cxnSp>
        <p:nvCxnSpPr>
          <p:cNvPr id="13" name="Rak pilkoppling 12">
            <a:extLst>
              <a:ext uri="{FF2B5EF4-FFF2-40B4-BE49-F238E27FC236}">
                <a16:creationId xmlns:a16="http://schemas.microsoft.com/office/drawing/2014/main" id="{9E825263-1858-4730-9E9E-3667625E43C7}"/>
              </a:ext>
            </a:extLst>
          </p:cNvPr>
          <p:cNvCxnSpPr>
            <a:stCxn id="8" idx="2"/>
          </p:cNvCxnSpPr>
          <p:nvPr/>
        </p:nvCxnSpPr>
        <p:spPr>
          <a:xfrm flipH="1">
            <a:off x="2426677" y="3684032"/>
            <a:ext cx="3669323" cy="5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k pilkoppling 13">
            <a:extLst>
              <a:ext uri="{FF2B5EF4-FFF2-40B4-BE49-F238E27FC236}">
                <a16:creationId xmlns:a16="http://schemas.microsoft.com/office/drawing/2014/main" id="{E13691A9-716B-41EC-B7E8-A88C7E9D3E35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385038" y="3684032"/>
            <a:ext cx="2710962" cy="5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k pilkoppling 14">
            <a:extLst>
              <a:ext uri="{FF2B5EF4-FFF2-40B4-BE49-F238E27FC236}">
                <a16:creationId xmlns:a16="http://schemas.microsoft.com/office/drawing/2014/main" id="{29D23E15-E963-45C3-87EE-08FE79361ED0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440115" y="3684032"/>
            <a:ext cx="1655885" cy="5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ak pilkoppling 15">
            <a:extLst>
              <a:ext uri="{FF2B5EF4-FFF2-40B4-BE49-F238E27FC236}">
                <a16:creationId xmlns:a16="http://schemas.microsoft.com/office/drawing/2014/main" id="{226C0433-2959-440B-BAF5-2B5DE83C270E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5706208" y="3684032"/>
            <a:ext cx="389792" cy="5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k pilkoppling 16">
            <a:extLst>
              <a:ext uri="{FF2B5EF4-FFF2-40B4-BE49-F238E27FC236}">
                <a16:creationId xmlns:a16="http://schemas.microsoft.com/office/drawing/2014/main" id="{126AA9E1-0421-4AF2-90CC-C1A53463C29D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6000" y="3684032"/>
            <a:ext cx="914400" cy="5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ak pilkoppling 17">
            <a:extLst>
              <a:ext uri="{FF2B5EF4-FFF2-40B4-BE49-F238E27FC236}">
                <a16:creationId xmlns:a16="http://schemas.microsoft.com/office/drawing/2014/main" id="{CE5B9AFB-4A84-478A-93A1-4F97E20D2F1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6000" y="3684032"/>
            <a:ext cx="2219325" cy="5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ak pilkoppling 18">
            <a:extLst>
              <a:ext uri="{FF2B5EF4-FFF2-40B4-BE49-F238E27FC236}">
                <a16:creationId xmlns:a16="http://schemas.microsoft.com/office/drawing/2014/main" id="{B5A95342-7D86-4183-A7CA-C348CFB3F24F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6096000" y="3684032"/>
            <a:ext cx="3559701" cy="570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001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580F826-A3F1-4FC2-AA9E-017F1E12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Research approach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5FAE7BE-0E44-480F-967C-ED2E0A28D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Choose</a:t>
            </a:r>
            <a:r>
              <a:rPr lang="sv-SE" dirty="0"/>
              <a:t> </a:t>
            </a:r>
            <a:r>
              <a:rPr lang="sv-SE" dirty="0" err="1"/>
              <a:t>algorithms</a:t>
            </a:r>
            <a:r>
              <a:rPr lang="sv-SE" dirty="0"/>
              <a:t> to </a:t>
            </a:r>
            <a:r>
              <a:rPr lang="sv-SE" dirty="0" err="1"/>
              <a:t>evaluate</a:t>
            </a:r>
            <a:endParaRPr lang="sv-SE" dirty="0"/>
          </a:p>
          <a:p>
            <a:r>
              <a:rPr lang="sv-SE" dirty="0"/>
              <a:t>”Spot-</a:t>
            </a:r>
            <a:r>
              <a:rPr lang="sv-SE" dirty="0" err="1"/>
              <a:t>checking</a:t>
            </a:r>
            <a:r>
              <a:rPr lang="sv-SE" dirty="0"/>
              <a:t>” experiments, optimal choice </a:t>
            </a:r>
            <a:r>
              <a:rPr lang="sv-SE" dirty="0" err="1"/>
              <a:t>of</a:t>
            </a:r>
            <a:r>
              <a:rPr lang="sv-SE" dirty="0"/>
              <a:t>:</a:t>
            </a:r>
          </a:p>
          <a:p>
            <a:pPr lvl="1"/>
            <a:r>
              <a:rPr lang="sv-SE" dirty="0"/>
              <a:t>Input features</a:t>
            </a:r>
          </a:p>
          <a:p>
            <a:pPr lvl="1"/>
            <a:r>
              <a:rPr lang="sv-SE" dirty="0"/>
              <a:t>Hyperparameter </a:t>
            </a:r>
            <a:r>
              <a:rPr lang="sv-SE" dirty="0" err="1"/>
              <a:t>settings</a:t>
            </a:r>
            <a:endParaRPr lang="sv-SE" dirty="0"/>
          </a:p>
          <a:p>
            <a:r>
              <a:rPr lang="sv-SE" dirty="0"/>
              <a:t>Tools:</a:t>
            </a:r>
          </a:p>
          <a:p>
            <a:pPr lvl="1"/>
            <a:r>
              <a:rPr lang="sv-SE" dirty="0" err="1"/>
              <a:t>Python</a:t>
            </a:r>
            <a:endParaRPr lang="sv-SE" dirty="0"/>
          </a:p>
          <a:p>
            <a:pPr lvl="1"/>
            <a:r>
              <a:rPr lang="sv-SE" dirty="0" err="1"/>
              <a:t>Scikit-learn</a:t>
            </a:r>
            <a:endParaRPr lang="sv-SE" dirty="0"/>
          </a:p>
          <a:p>
            <a:pPr lvl="1"/>
            <a:r>
              <a:rPr lang="sv-SE" dirty="0"/>
              <a:t>…</a:t>
            </a:r>
          </a:p>
          <a:p>
            <a:pPr lvl="1"/>
            <a:endParaRPr lang="sv-S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710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3">
            <a:extLst>
              <a:ext uri="{FF2B5EF4-FFF2-40B4-BE49-F238E27FC236}">
                <a16:creationId xmlns:a16="http://schemas.microsoft.com/office/drawing/2014/main" id="{172A5208-F06F-4E40-A2A4-536C477FD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6778F665-E696-4E2E-8233-E17BE8970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7D4A37-3DA5-4A83-8BCA-E40A93967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objekt 4" descr="En bild som visar karta, text&#10;&#10;Beskrivning genererad med mycket hög exakthet">
            <a:extLst>
              <a:ext uri="{FF2B5EF4-FFF2-40B4-BE49-F238E27FC236}">
                <a16:creationId xmlns:a16="http://schemas.microsoft.com/office/drawing/2014/main" id="{17143BFC-6452-4AD8-B750-B0BB27E7E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0" y="729325"/>
            <a:ext cx="5449471" cy="3078950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B111820-A087-4A1C-93B0-CBE6D20EB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Bildobjekt 5" descr="En bild som visar objekt&#10;&#10;Beskrivning genererad med mycket hög exakthet">
            <a:extLst>
              <a:ext uri="{FF2B5EF4-FFF2-40B4-BE49-F238E27FC236}">
                <a16:creationId xmlns:a16="http://schemas.microsoft.com/office/drawing/2014/main" id="{300F3CBF-1373-4E6F-B9BA-759CB9DA7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901" y="4085841"/>
            <a:ext cx="2390766" cy="2162557"/>
          </a:xfrm>
          <a:prstGeom prst="rect">
            <a:avLst/>
          </a:prstGeom>
          <a:effectLst/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186EFF82-7E45-414B-B40B-F7F2BE30D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3300" dirty="0" err="1"/>
              <a:t>Supervised</a:t>
            </a:r>
            <a:r>
              <a:rPr lang="sv-SE" sz="3300" dirty="0"/>
              <a:t> </a:t>
            </a:r>
            <a:r>
              <a:rPr lang="sv-SE" sz="3300" dirty="0" err="1"/>
              <a:t>learning</a:t>
            </a:r>
            <a:r>
              <a:rPr lang="sv-SE" sz="3300" dirty="0"/>
              <a:t> </a:t>
            </a:r>
            <a:r>
              <a:rPr lang="sv-SE" sz="3300" dirty="0" err="1"/>
              <a:t>algorithms</a:t>
            </a:r>
            <a:endParaRPr lang="en-US" sz="3300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A207364-8335-4C5F-B1B0-2EC59D6C1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1100" dirty="0"/>
              <a:t>Decision </a:t>
            </a:r>
            <a:r>
              <a:rPr lang="sv-SE" sz="1100" dirty="0" err="1"/>
              <a:t>tree</a:t>
            </a:r>
            <a:r>
              <a:rPr lang="sv-SE" sz="1100" dirty="0"/>
              <a:t> </a:t>
            </a:r>
            <a:r>
              <a:rPr lang="sv-SE" sz="1100" dirty="0" err="1"/>
              <a:t>based</a:t>
            </a:r>
            <a:r>
              <a:rPr lang="sv-SE" sz="1100" dirty="0"/>
              <a:t> </a:t>
            </a:r>
            <a:r>
              <a:rPr lang="sv-SE" sz="1100" dirty="0" err="1"/>
              <a:t>learning</a:t>
            </a:r>
            <a:endParaRPr lang="sv-SE" sz="1100" dirty="0"/>
          </a:p>
          <a:p>
            <a:pPr lvl="1">
              <a:lnSpc>
                <a:spcPct val="90000"/>
              </a:lnSpc>
            </a:pPr>
            <a:r>
              <a:rPr lang="sv-SE" sz="1100" dirty="0"/>
              <a:t>CART</a:t>
            </a:r>
          </a:p>
          <a:p>
            <a:pPr>
              <a:lnSpc>
                <a:spcPct val="90000"/>
              </a:lnSpc>
            </a:pPr>
            <a:r>
              <a:rPr lang="sv-SE" sz="1100" dirty="0" err="1"/>
              <a:t>Instance</a:t>
            </a:r>
            <a:r>
              <a:rPr lang="sv-SE" sz="1100" dirty="0"/>
              <a:t> </a:t>
            </a:r>
            <a:r>
              <a:rPr lang="sv-SE" sz="1100" dirty="0" err="1"/>
              <a:t>based</a:t>
            </a:r>
            <a:r>
              <a:rPr lang="sv-SE" sz="1100" dirty="0"/>
              <a:t> </a:t>
            </a:r>
            <a:r>
              <a:rPr lang="sv-SE" sz="1100" dirty="0" err="1"/>
              <a:t>learning</a:t>
            </a:r>
            <a:endParaRPr lang="sv-SE" sz="1100" dirty="0"/>
          </a:p>
          <a:p>
            <a:pPr lvl="1">
              <a:lnSpc>
                <a:spcPct val="90000"/>
              </a:lnSpc>
            </a:pPr>
            <a:r>
              <a:rPr lang="sv-SE" sz="1100" dirty="0" err="1"/>
              <a:t>kNN</a:t>
            </a:r>
            <a:endParaRPr lang="sv-SE" sz="1100" dirty="0"/>
          </a:p>
          <a:p>
            <a:pPr>
              <a:lnSpc>
                <a:spcPct val="90000"/>
              </a:lnSpc>
            </a:pPr>
            <a:r>
              <a:rPr lang="sv-SE" sz="1100" dirty="0" err="1"/>
              <a:t>Bayesian</a:t>
            </a:r>
            <a:r>
              <a:rPr lang="sv-SE" sz="1100" dirty="0"/>
              <a:t> </a:t>
            </a:r>
            <a:r>
              <a:rPr lang="sv-SE" sz="1100" dirty="0" err="1"/>
              <a:t>learning</a:t>
            </a:r>
            <a:endParaRPr lang="sv-SE" sz="1100" dirty="0"/>
          </a:p>
          <a:p>
            <a:pPr lvl="1">
              <a:lnSpc>
                <a:spcPct val="90000"/>
              </a:lnSpc>
            </a:pPr>
            <a:r>
              <a:rPr lang="sv-SE" sz="1100" dirty="0" err="1"/>
              <a:t>Naïve</a:t>
            </a:r>
            <a:r>
              <a:rPr lang="sv-SE" sz="1100" dirty="0"/>
              <a:t> </a:t>
            </a:r>
            <a:r>
              <a:rPr lang="sv-SE" sz="1100" dirty="0" err="1"/>
              <a:t>bayes</a:t>
            </a:r>
            <a:endParaRPr lang="sv-SE" sz="1100" dirty="0"/>
          </a:p>
          <a:p>
            <a:pPr>
              <a:lnSpc>
                <a:spcPct val="90000"/>
              </a:lnSpc>
            </a:pPr>
            <a:r>
              <a:rPr lang="sv-SE" sz="1100" dirty="0"/>
              <a:t>Regression </a:t>
            </a:r>
            <a:r>
              <a:rPr lang="sv-SE" sz="1100" dirty="0" err="1"/>
              <a:t>based</a:t>
            </a:r>
            <a:r>
              <a:rPr lang="sv-SE" sz="1100" dirty="0"/>
              <a:t> </a:t>
            </a:r>
            <a:r>
              <a:rPr lang="sv-SE" sz="1100" dirty="0" err="1"/>
              <a:t>learning</a:t>
            </a:r>
            <a:endParaRPr lang="sv-SE" sz="1100" dirty="0"/>
          </a:p>
          <a:p>
            <a:pPr lvl="1">
              <a:lnSpc>
                <a:spcPct val="90000"/>
              </a:lnSpc>
            </a:pPr>
            <a:r>
              <a:rPr lang="sv-SE" sz="1100" dirty="0"/>
              <a:t>OLS</a:t>
            </a:r>
          </a:p>
          <a:p>
            <a:pPr lvl="1">
              <a:lnSpc>
                <a:spcPct val="90000"/>
              </a:lnSpc>
            </a:pPr>
            <a:r>
              <a:rPr lang="sv-SE" sz="1100" dirty="0" err="1"/>
              <a:t>Logistic</a:t>
            </a:r>
            <a:r>
              <a:rPr lang="sv-SE" sz="1100" dirty="0"/>
              <a:t> regression</a:t>
            </a:r>
          </a:p>
          <a:p>
            <a:pPr>
              <a:lnSpc>
                <a:spcPct val="90000"/>
              </a:lnSpc>
            </a:pPr>
            <a:r>
              <a:rPr lang="sv-SE" sz="1100" dirty="0" err="1"/>
              <a:t>Artificial</a:t>
            </a:r>
            <a:r>
              <a:rPr lang="sv-SE" sz="1100" dirty="0"/>
              <a:t> Neural </a:t>
            </a:r>
            <a:r>
              <a:rPr lang="sv-SE" sz="1100" dirty="0" err="1"/>
              <a:t>Networks</a:t>
            </a:r>
            <a:endParaRPr lang="sv-SE" sz="1100" dirty="0"/>
          </a:p>
          <a:p>
            <a:pPr lvl="1">
              <a:lnSpc>
                <a:spcPct val="90000"/>
              </a:lnSpc>
            </a:pPr>
            <a:r>
              <a:rPr lang="sv-SE" sz="1100" dirty="0"/>
              <a:t>Multi-</a:t>
            </a:r>
            <a:r>
              <a:rPr lang="sv-SE" sz="1100" dirty="0" err="1"/>
              <a:t>layer</a:t>
            </a:r>
            <a:r>
              <a:rPr lang="sv-SE" sz="1100" dirty="0"/>
              <a:t> </a:t>
            </a:r>
            <a:r>
              <a:rPr lang="sv-SE" sz="1100" dirty="0" err="1"/>
              <a:t>perceptron</a:t>
            </a:r>
            <a:r>
              <a:rPr lang="sv-SE" sz="1100" dirty="0"/>
              <a:t> (MLP)</a:t>
            </a:r>
          </a:p>
          <a:p>
            <a:pPr>
              <a:lnSpc>
                <a:spcPct val="90000"/>
              </a:lnSpc>
            </a:pPr>
            <a:r>
              <a:rPr lang="sv-SE" sz="1100" dirty="0"/>
              <a:t>Ensemble </a:t>
            </a:r>
            <a:r>
              <a:rPr lang="sv-SE" sz="1100" dirty="0" err="1"/>
              <a:t>learning</a:t>
            </a:r>
            <a:endParaRPr lang="sv-SE" sz="1100" dirty="0"/>
          </a:p>
          <a:p>
            <a:pPr lvl="1">
              <a:lnSpc>
                <a:spcPct val="90000"/>
              </a:lnSpc>
            </a:pPr>
            <a:r>
              <a:rPr lang="sv-SE" sz="1100" dirty="0" err="1"/>
              <a:t>Random</a:t>
            </a:r>
            <a:r>
              <a:rPr lang="sv-SE" sz="1100" dirty="0"/>
              <a:t> </a:t>
            </a:r>
            <a:r>
              <a:rPr lang="sv-SE" sz="1100" dirty="0" err="1"/>
              <a:t>forest</a:t>
            </a:r>
            <a:endParaRPr lang="sv-SE" sz="1100" dirty="0"/>
          </a:p>
          <a:p>
            <a:pPr>
              <a:lnSpc>
                <a:spcPct val="90000"/>
              </a:lnSpc>
            </a:pPr>
            <a:r>
              <a:rPr lang="sv-SE" sz="1100" dirty="0" err="1"/>
              <a:t>Regularization</a:t>
            </a:r>
            <a:r>
              <a:rPr lang="sv-SE" sz="1100" dirty="0"/>
              <a:t>*</a:t>
            </a:r>
          </a:p>
          <a:p>
            <a:pPr lvl="1">
              <a:lnSpc>
                <a:spcPct val="90000"/>
              </a:lnSpc>
            </a:pPr>
            <a:r>
              <a:rPr lang="sv-SE" sz="1100" dirty="0"/>
              <a:t>Lasso</a:t>
            </a:r>
          </a:p>
          <a:p>
            <a:pPr>
              <a:lnSpc>
                <a:spcPct val="90000"/>
              </a:lnSpc>
            </a:pPr>
            <a:endParaRPr lang="en-US" sz="1100" dirty="0"/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2492A301-3C2A-423B-A570-DFC87623631A}"/>
              </a:ext>
            </a:extLst>
          </p:cNvPr>
          <p:cNvSpPr txBox="1"/>
          <p:nvPr/>
        </p:nvSpPr>
        <p:spPr>
          <a:xfrm>
            <a:off x="5879577" y="6248398"/>
            <a:ext cx="3129356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>
                <a:solidFill>
                  <a:schemeClr val="bg1"/>
                </a:solidFill>
              </a:rPr>
              <a:t>https://upload.wikimedia.org/wikipedia/commons/thumb/e/e7/KnnClassification.svg/220px-KnnClassification.svg.png</a:t>
            </a:r>
          </a:p>
        </p:txBody>
      </p:sp>
      <p:pic>
        <p:nvPicPr>
          <p:cNvPr id="9" name="Bildobjekt 8" descr="En bild som visar iPod, elektronik&#10;&#10;Beskrivning genererad med hög exakthet">
            <a:extLst>
              <a:ext uri="{FF2B5EF4-FFF2-40B4-BE49-F238E27FC236}">
                <a16:creationId xmlns:a16="http://schemas.microsoft.com/office/drawing/2014/main" id="{6AEB7FE4-A034-49BB-88D0-513BB1187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999" y="4370062"/>
            <a:ext cx="3056898" cy="187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8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BC803E4-F483-4605-BC18-AA6C672A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Experimental </a:t>
            </a:r>
            <a:r>
              <a:rPr lang="sv-SE" dirty="0" err="1"/>
              <a:t>methodology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3A7869AC-2A79-40F5-8708-9748ED8F3F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v-SE" dirty="0"/>
                  <a:t>Data preparation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sv-SE" dirty="0"/>
                  <a:t>Data </a:t>
                </a:r>
                <a:r>
                  <a:rPr lang="sv-SE" dirty="0" err="1"/>
                  <a:t>cleaning</a:t>
                </a:r>
                <a:endParaRPr lang="sv-SE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sv-SE" dirty="0"/>
                  <a:t>Feature </a:t>
                </a:r>
                <a:r>
                  <a:rPr lang="sv-SE" dirty="0" err="1"/>
                  <a:t>selection</a:t>
                </a:r>
                <a:endParaRPr lang="sv-SE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sv-SE" dirty="0"/>
                  <a:t>Data transformation</a:t>
                </a:r>
              </a:p>
              <a:p>
                <a:r>
                  <a:rPr lang="sv-SE" dirty="0" err="1"/>
                  <a:t>Obtaining</a:t>
                </a:r>
                <a:r>
                  <a:rPr lang="sv-SE" dirty="0"/>
                  <a:t> the </a:t>
                </a:r>
                <a:r>
                  <a:rPr lang="sv-SE" dirty="0" err="1"/>
                  <a:t>results</a:t>
                </a:r>
                <a:endParaRPr lang="sv-SE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sv-SE" dirty="0"/>
                  <a:t>Rank input features to </a:t>
                </a:r>
                <a:r>
                  <a:rPr lang="sv-SE" dirty="0" err="1"/>
                  <a:t>target</a:t>
                </a:r>
                <a:r>
                  <a:rPr lang="sv-SE" dirty="0"/>
                  <a:t>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sv-SE" dirty="0"/>
                  <a:t>F</a:t>
                </a:r>
                <a:r>
                  <a:rPr lang="en-US" dirty="0" err="1"/>
                  <a:t>ind</a:t>
                </a:r>
                <a:r>
                  <a:rPr lang="en-US" dirty="0"/>
                  <a:t> best choice of top features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sv-SE" dirty="0"/>
                  <a:t>O</a:t>
                </a:r>
                <a:r>
                  <a:rPr lang="en-US" dirty="0" err="1"/>
                  <a:t>ptimize</a:t>
                </a:r>
                <a:r>
                  <a:rPr lang="en-US" dirty="0"/>
                  <a:t> hyperparameters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sv-SE" dirty="0"/>
                  <a:t>H</a:t>
                </a:r>
                <a:r>
                  <a:rPr lang="en-US" dirty="0" err="1"/>
                  <a:t>ighest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𝑎𝑐𝑐</m:t>
                        </m:r>
                      </m:sub>
                    </m:sSub>
                    <m:r>
                      <a:rPr lang="sv-S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𝑡𝑒𝑠𝑡</m:t>
                        </m:r>
                      </m:sub>
                    </m:sSub>
                    <m:r>
                      <a:rPr lang="sv-SE" b="0" i="1" smtClean="0">
                        <a:latin typeface="Cambria Math" panose="02040503050406030204" pitchFamily="18" charset="0"/>
                      </a:rPr>
                      <m:t>+/−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𝑜𝑣𝑒𝑟𝑓𝑖𝑡𝑡𝑖𝑛𝑔</m:t>
                    </m:r>
                    <m:r>
                      <a:rPr lang="sv-SE" b="0" i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best algorithm to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sv-S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800100" lvl="1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3A7869AC-2A79-40F5-8708-9748ED8F3F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459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C1EECDF-8CD8-45C4-836D-EC11E890A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Data preparation process – data </a:t>
            </a:r>
            <a:r>
              <a:rPr lang="sv-SE" dirty="0" err="1"/>
              <a:t>cleaning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0FA8A87-8175-4FBA-99DE-7F4386242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Delimitations: non-</a:t>
            </a:r>
            <a:r>
              <a:rPr lang="sv-SE" dirty="0" err="1"/>
              <a:t>error</a:t>
            </a:r>
            <a:r>
              <a:rPr lang="sv-SE" dirty="0"/>
              <a:t> </a:t>
            </a:r>
            <a:r>
              <a:rPr lang="sv-SE" dirty="0" err="1"/>
              <a:t>behavior</a:t>
            </a:r>
            <a:r>
              <a:rPr lang="sv-SE" dirty="0"/>
              <a:t> </a:t>
            </a:r>
            <a:r>
              <a:rPr lang="sv-SE" dirty="0" err="1"/>
              <a:t>only</a:t>
            </a:r>
            <a:endParaRPr lang="sv-SE" dirty="0"/>
          </a:p>
          <a:p>
            <a:pPr lvl="1"/>
            <a:r>
              <a:rPr lang="sv-SE" dirty="0" err="1"/>
              <a:t>Remove</a:t>
            </a:r>
            <a:r>
              <a:rPr lang="sv-SE" dirty="0"/>
              <a:t> </a:t>
            </a:r>
            <a:r>
              <a:rPr lang="sv-SE" dirty="0" err="1"/>
              <a:t>suspicious</a:t>
            </a:r>
            <a:r>
              <a:rPr lang="sv-SE" dirty="0"/>
              <a:t> </a:t>
            </a:r>
            <a:r>
              <a:rPr lang="sv-SE" dirty="0" err="1"/>
              <a:t>outliers</a:t>
            </a:r>
            <a:endParaRPr lang="sv-SE" dirty="0"/>
          </a:p>
          <a:p>
            <a:pPr lvl="1"/>
            <a:r>
              <a:rPr lang="sv-SE" dirty="0" err="1"/>
              <a:t>Remove</a:t>
            </a:r>
            <a:r>
              <a:rPr lang="sv-SE" dirty="0"/>
              <a:t> definitive </a:t>
            </a:r>
            <a:r>
              <a:rPr lang="sv-SE" dirty="0" err="1"/>
              <a:t>errors</a:t>
            </a:r>
            <a:endParaRPr lang="sv-SE" dirty="0"/>
          </a:p>
          <a:p>
            <a:pPr lvl="1"/>
            <a:r>
              <a:rPr lang="sv-SE" dirty="0"/>
              <a:t>56245 observations </a:t>
            </a:r>
            <a:r>
              <a:rPr lang="sv-SE" dirty="0" err="1"/>
              <a:t>removed</a:t>
            </a:r>
            <a:r>
              <a:rPr lang="sv-SE" dirty="0"/>
              <a:t> =&gt; 115180 </a:t>
            </a:r>
            <a:r>
              <a:rPr lang="sv-SE" dirty="0" err="1"/>
              <a:t>remained</a:t>
            </a:r>
            <a:endParaRPr lang="sv-SE" dirty="0"/>
          </a:p>
          <a:p>
            <a:pPr marL="857250" lvl="1" indent="-457200">
              <a:buFont typeface="+mj-lt"/>
              <a:buAutoNum type="arabicPeriod"/>
            </a:pPr>
            <a:endParaRPr lang="sv-SE" dirty="0"/>
          </a:p>
          <a:p>
            <a:pPr marL="457200" indent="-457200">
              <a:buFont typeface="+mj-lt"/>
              <a:buAutoNum type="arabicPeriod"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20725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E794AFB-7AF2-4536-9E41-8D04660CD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Data preparation process – feature </a:t>
            </a:r>
            <a:r>
              <a:rPr lang="sv-SE" dirty="0" err="1"/>
              <a:t>selection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8083F24-EB36-486E-82B4-4E9B15691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sv-SE" dirty="0"/>
              <a:t>Timestamp (</a:t>
            </a:r>
            <a:r>
              <a:rPr lang="sv-SE" dirty="0" err="1"/>
              <a:t>mmddhhmm</a:t>
            </a:r>
            <a:r>
              <a:rPr lang="sv-SE" dirty="0"/>
              <a:t>)</a:t>
            </a:r>
          </a:p>
          <a:p>
            <a:pPr marL="457200" indent="-457200"/>
            <a:r>
              <a:rPr lang="sv-SE" dirty="0" err="1"/>
              <a:t>Large</a:t>
            </a:r>
            <a:r>
              <a:rPr lang="sv-SE" dirty="0"/>
              <a:t> </a:t>
            </a:r>
            <a:r>
              <a:rPr lang="sv-SE" dirty="0" err="1"/>
              <a:t>numeric</a:t>
            </a:r>
            <a:r>
              <a:rPr lang="sv-SE" dirty="0"/>
              <a:t> </a:t>
            </a:r>
            <a:r>
              <a:rPr lang="sv-SE" dirty="0" err="1"/>
              <a:t>interval</a:t>
            </a:r>
            <a:endParaRPr lang="sv-SE" dirty="0"/>
          </a:p>
          <a:p>
            <a:pPr marL="457200" indent="-457200"/>
            <a:r>
              <a:rPr lang="sv-SE" dirty="0"/>
              <a:t>Experiment: </a:t>
            </a:r>
            <a:r>
              <a:rPr lang="sv-SE" dirty="0" err="1"/>
              <a:t>predict</a:t>
            </a:r>
            <a:r>
              <a:rPr lang="sv-SE" dirty="0"/>
              <a:t> TIRS road </a:t>
            </a:r>
            <a:r>
              <a:rPr lang="sv-SE" dirty="0" err="1"/>
              <a:t>surface</a:t>
            </a:r>
            <a:r>
              <a:rPr lang="sv-SE" dirty="0"/>
              <a:t> </a:t>
            </a:r>
            <a:r>
              <a:rPr lang="sv-SE" dirty="0" err="1"/>
              <a:t>temperature</a:t>
            </a:r>
            <a:endParaRPr lang="sv-SE" dirty="0"/>
          </a:p>
          <a:p>
            <a:endParaRPr lang="en-US" dirty="0"/>
          </a:p>
        </p:txBody>
      </p:sp>
      <p:graphicFrame>
        <p:nvGraphicFramePr>
          <p:cNvPr id="4" name="Tabell 3">
            <a:extLst>
              <a:ext uri="{FF2B5EF4-FFF2-40B4-BE49-F238E27FC236}">
                <a16:creationId xmlns:a16="http://schemas.microsoft.com/office/drawing/2014/main" id="{C5100C32-DA61-4F89-B5D2-1BE24B37D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665439"/>
              </p:ext>
            </p:extLst>
          </p:nvPr>
        </p:nvGraphicFramePr>
        <p:xfrm>
          <a:off x="3162178" y="3429000"/>
          <a:ext cx="5867643" cy="320040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955881">
                  <a:extLst>
                    <a:ext uri="{9D8B030D-6E8A-4147-A177-3AD203B41FA5}">
                      <a16:colId xmlns:a16="http://schemas.microsoft.com/office/drawing/2014/main" val="1392820700"/>
                    </a:ext>
                  </a:extLst>
                </a:gridCol>
                <a:gridCol w="1955881">
                  <a:extLst>
                    <a:ext uri="{9D8B030D-6E8A-4147-A177-3AD203B41FA5}">
                      <a16:colId xmlns:a16="http://schemas.microsoft.com/office/drawing/2014/main" val="2263402351"/>
                    </a:ext>
                  </a:extLst>
                </a:gridCol>
                <a:gridCol w="1955881">
                  <a:extLst>
                    <a:ext uri="{9D8B030D-6E8A-4147-A177-3AD203B41FA5}">
                      <a16:colId xmlns:a16="http://schemas.microsoft.com/office/drawing/2014/main" val="4168303124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pPr algn="ctr"/>
                      <a:r>
                        <a:rPr lang="sv-SE" dirty="0" err="1"/>
                        <a:t>Algorithm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MSE not </a:t>
                      </a:r>
                      <a:r>
                        <a:rPr lang="sv-SE" dirty="0" err="1"/>
                        <a:t>using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timestamp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MSE </a:t>
                      </a:r>
                      <a:r>
                        <a:rPr lang="sv-SE" dirty="0" err="1"/>
                        <a:t>using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timestamp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841875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OLS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1.23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1.22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91267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CART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1.21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1.84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500487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algn="ctr"/>
                      <a:r>
                        <a:rPr lang="sv-SE" dirty="0" err="1"/>
                        <a:t>kNN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1.25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4.69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823615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MLP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1.06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55663.45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224718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Lasso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1.25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1.24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757690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algn="ctr"/>
                      <a:r>
                        <a:rPr lang="sv-SE" dirty="0" err="1"/>
                        <a:t>Random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1.13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1.26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419283"/>
                  </a:ext>
                </a:extLst>
              </a:tr>
              <a:tr h="339634">
                <a:tc>
                  <a:txBody>
                    <a:bodyPr/>
                    <a:lstStyle/>
                    <a:p>
                      <a:pPr algn="ctr"/>
                      <a:r>
                        <a:rPr lang="sv-SE" dirty="0" err="1"/>
                        <a:t>Average</a:t>
                      </a:r>
                      <a:r>
                        <a:rPr lang="sv-SE" dirty="0"/>
                        <a:t> 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1.19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9279.13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457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0725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23">
            <a:extLst>
              <a:ext uri="{FF2B5EF4-FFF2-40B4-BE49-F238E27FC236}">
                <a16:creationId xmlns:a16="http://schemas.microsoft.com/office/drawing/2014/main" id="{A994CE7E-AD98-4045-A15B-9054CF58D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19C1720A-5B1A-4E31-93A0-A8ACD67EE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C5F271-EC3D-4C17-8F0A-F4F15F524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latshållare för innehåll 4">
            <a:extLst>
              <a:ext uri="{FF2B5EF4-FFF2-40B4-BE49-F238E27FC236}">
                <a16:creationId xmlns:a16="http://schemas.microsoft.com/office/drawing/2014/main" id="{26BB1E07-9948-484A-A09A-A929BFC46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0" y="1517866"/>
            <a:ext cx="5449471" cy="1757453"/>
          </a:xfrm>
          <a:prstGeom prst="rect">
            <a:avLst/>
          </a:prstGeom>
          <a:effectLst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F8250EE-4590-407B-B039-E8BDF27FA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AE5358A-0DFC-4B34-9330-48553605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2900"/>
              <a:t>Data preparation process – Data transformation</a:t>
            </a:r>
            <a:endParaRPr lang="en-US" sz="290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9B14F2B-52D3-4ADE-B163-AAFE38B9F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sv-SE" dirty="0"/>
              <a:t>Transform </a:t>
            </a:r>
            <a:r>
              <a:rPr lang="sv-SE" dirty="0" err="1"/>
              <a:t>timestamp</a:t>
            </a:r>
            <a:r>
              <a:rPr lang="sv-SE" dirty="0"/>
              <a:t> to </a:t>
            </a:r>
            <a:r>
              <a:rPr lang="sv-SE" dirty="0" err="1"/>
              <a:t>two</a:t>
            </a:r>
            <a:r>
              <a:rPr lang="sv-SE" dirty="0"/>
              <a:t> new features:</a:t>
            </a:r>
          </a:p>
          <a:p>
            <a:pPr lvl="1"/>
            <a:r>
              <a:rPr lang="sv-SE" dirty="0" err="1"/>
              <a:t>Month</a:t>
            </a:r>
            <a:endParaRPr lang="sv-SE" dirty="0"/>
          </a:p>
          <a:p>
            <a:pPr lvl="1"/>
            <a:r>
              <a:rPr lang="sv-SE" dirty="0" err="1"/>
              <a:t>Hour</a:t>
            </a:r>
            <a:endParaRPr lang="sv-SE" dirty="0"/>
          </a:p>
          <a:p>
            <a:r>
              <a:rPr lang="sv-SE" dirty="0"/>
              <a:t>Experiment:</a:t>
            </a:r>
            <a:endParaRPr lang="en-US" dirty="0"/>
          </a:p>
        </p:txBody>
      </p:sp>
      <p:graphicFrame>
        <p:nvGraphicFramePr>
          <p:cNvPr id="12" name="Tabell 11">
            <a:extLst>
              <a:ext uri="{FF2B5EF4-FFF2-40B4-BE49-F238E27FC236}">
                <a16:creationId xmlns:a16="http://schemas.microsoft.com/office/drawing/2014/main" id="{DC170F3C-1BC2-4606-8A2B-BA601F4B4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959363"/>
              </p:ext>
            </p:extLst>
          </p:nvPr>
        </p:nvGraphicFramePr>
        <p:xfrm>
          <a:off x="646112" y="4176346"/>
          <a:ext cx="10897770" cy="216291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816295">
                  <a:extLst>
                    <a:ext uri="{9D8B030D-6E8A-4147-A177-3AD203B41FA5}">
                      <a16:colId xmlns:a16="http://schemas.microsoft.com/office/drawing/2014/main" val="1392820700"/>
                    </a:ext>
                  </a:extLst>
                </a:gridCol>
                <a:gridCol w="1816295">
                  <a:extLst>
                    <a:ext uri="{9D8B030D-6E8A-4147-A177-3AD203B41FA5}">
                      <a16:colId xmlns:a16="http://schemas.microsoft.com/office/drawing/2014/main" val="2263402351"/>
                    </a:ext>
                  </a:extLst>
                </a:gridCol>
                <a:gridCol w="1816295">
                  <a:extLst>
                    <a:ext uri="{9D8B030D-6E8A-4147-A177-3AD203B41FA5}">
                      <a16:colId xmlns:a16="http://schemas.microsoft.com/office/drawing/2014/main" val="4168303124"/>
                    </a:ext>
                  </a:extLst>
                </a:gridCol>
                <a:gridCol w="1816295">
                  <a:extLst>
                    <a:ext uri="{9D8B030D-6E8A-4147-A177-3AD203B41FA5}">
                      <a16:colId xmlns:a16="http://schemas.microsoft.com/office/drawing/2014/main" val="1607235562"/>
                    </a:ext>
                  </a:extLst>
                </a:gridCol>
                <a:gridCol w="1816295">
                  <a:extLst>
                    <a:ext uri="{9D8B030D-6E8A-4147-A177-3AD203B41FA5}">
                      <a16:colId xmlns:a16="http://schemas.microsoft.com/office/drawing/2014/main" val="2221984984"/>
                    </a:ext>
                  </a:extLst>
                </a:gridCol>
                <a:gridCol w="1816295">
                  <a:extLst>
                    <a:ext uri="{9D8B030D-6E8A-4147-A177-3AD203B41FA5}">
                      <a16:colId xmlns:a16="http://schemas.microsoft.com/office/drawing/2014/main" val="2254984729"/>
                    </a:ext>
                  </a:extLst>
                </a:gridCol>
              </a:tblGrid>
              <a:tr h="536327"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Algorithm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MSE not using any time features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MSE timestamp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MSE hour and month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MSE month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MSE hour</a:t>
                      </a:r>
                      <a:endParaRPr lang="en-US" sz="800"/>
                    </a:p>
                  </a:txBody>
                  <a:tcPr marL="40258" marR="40258" marT="20129" marB="20129"/>
                </a:tc>
                <a:extLst>
                  <a:ext uri="{0D108BD9-81ED-4DB2-BD59-A6C34878D82A}">
                    <a16:rowId xmlns:a16="http://schemas.microsoft.com/office/drawing/2014/main" val="2034841875"/>
                  </a:ext>
                </a:extLst>
              </a:tr>
              <a:tr h="232369"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OLS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1.23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1.22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1.22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1.22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1.21</a:t>
                      </a:r>
                      <a:endParaRPr lang="en-US" sz="800"/>
                    </a:p>
                  </a:txBody>
                  <a:tcPr marL="40258" marR="40258" marT="20129" marB="20129"/>
                </a:tc>
                <a:extLst>
                  <a:ext uri="{0D108BD9-81ED-4DB2-BD59-A6C34878D82A}">
                    <a16:rowId xmlns:a16="http://schemas.microsoft.com/office/drawing/2014/main" val="300391267"/>
                  </a:ext>
                </a:extLst>
              </a:tr>
              <a:tr h="232369"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CART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1.21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1.84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1.77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1.34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1.39</a:t>
                      </a:r>
                      <a:endParaRPr lang="en-US" sz="800"/>
                    </a:p>
                  </a:txBody>
                  <a:tcPr marL="40258" marR="40258" marT="20129" marB="20129"/>
                </a:tc>
                <a:extLst>
                  <a:ext uri="{0D108BD9-81ED-4DB2-BD59-A6C34878D82A}">
                    <a16:rowId xmlns:a16="http://schemas.microsoft.com/office/drawing/2014/main" val="4013500487"/>
                  </a:ext>
                </a:extLst>
              </a:tr>
              <a:tr h="232369"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kNN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1.25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4.69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1.08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1.24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1.15</a:t>
                      </a:r>
                      <a:endParaRPr lang="en-US" sz="800"/>
                    </a:p>
                  </a:txBody>
                  <a:tcPr marL="40258" marR="40258" marT="20129" marB="20129"/>
                </a:tc>
                <a:extLst>
                  <a:ext uri="{0D108BD9-81ED-4DB2-BD59-A6C34878D82A}">
                    <a16:rowId xmlns:a16="http://schemas.microsoft.com/office/drawing/2014/main" val="2914823615"/>
                  </a:ext>
                </a:extLst>
              </a:tr>
              <a:tr h="232369"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MLP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1.06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55663.45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1.30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1.06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1.08</a:t>
                      </a:r>
                      <a:endParaRPr lang="en-US" sz="800"/>
                    </a:p>
                  </a:txBody>
                  <a:tcPr marL="40258" marR="40258" marT="20129" marB="20129"/>
                </a:tc>
                <a:extLst>
                  <a:ext uri="{0D108BD9-81ED-4DB2-BD59-A6C34878D82A}">
                    <a16:rowId xmlns:a16="http://schemas.microsoft.com/office/drawing/2014/main" val="2672224718"/>
                  </a:ext>
                </a:extLst>
              </a:tr>
              <a:tr h="232369"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Lasso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1.25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1.24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1.23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1.24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1.23</a:t>
                      </a:r>
                      <a:endParaRPr lang="en-US" sz="800"/>
                    </a:p>
                  </a:txBody>
                  <a:tcPr marL="40258" marR="40258" marT="20129" marB="20129"/>
                </a:tc>
                <a:extLst>
                  <a:ext uri="{0D108BD9-81ED-4DB2-BD59-A6C34878D82A}">
                    <a16:rowId xmlns:a16="http://schemas.microsoft.com/office/drawing/2014/main" val="1871757690"/>
                  </a:ext>
                </a:extLst>
              </a:tr>
              <a:tr h="232369"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Random forest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1.13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1.26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1.01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1.02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1.12</a:t>
                      </a:r>
                      <a:endParaRPr lang="en-US" sz="800"/>
                    </a:p>
                  </a:txBody>
                  <a:tcPr marL="40258" marR="40258" marT="20129" marB="20129"/>
                </a:tc>
                <a:extLst>
                  <a:ext uri="{0D108BD9-81ED-4DB2-BD59-A6C34878D82A}">
                    <a16:rowId xmlns:a16="http://schemas.microsoft.com/office/drawing/2014/main" val="2528419283"/>
                  </a:ext>
                </a:extLst>
              </a:tr>
              <a:tr h="232369"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Average total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1.19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9279.13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1.27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/>
                        <a:t>1.19</a:t>
                      </a:r>
                      <a:endParaRPr lang="en-US" sz="800"/>
                    </a:p>
                  </a:txBody>
                  <a:tcPr marL="40258" marR="40258" marT="20129" marB="2012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800" dirty="0"/>
                        <a:t>1.20</a:t>
                      </a:r>
                      <a:endParaRPr lang="en-US" sz="800" dirty="0"/>
                    </a:p>
                  </a:txBody>
                  <a:tcPr marL="40258" marR="40258" marT="20129" marB="20129"/>
                </a:tc>
                <a:extLst>
                  <a:ext uri="{0D108BD9-81ED-4DB2-BD59-A6C34878D82A}">
                    <a16:rowId xmlns:a16="http://schemas.microsoft.com/office/drawing/2014/main" val="1857457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0306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3">
            <a:extLst>
              <a:ext uri="{FF2B5EF4-FFF2-40B4-BE49-F238E27FC236}">
                <a16:creationId xmlns:a16="http://schemas.microsoft.com/office/drawing/2014/main" id="{2142F58F-1A18-445C-8057-25B9F986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2C8825F8-2BBE-4F09-844D-BD569EE90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0B305D-E4F9-4F9F-81CA-BDFBA88B2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77C917-B31B-4151-9BB3-768748C42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186EFF82-7E45-414B-B40B-F7F2BE30D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3300" dirty="0" err="1"/>
              <a:t>Supervised</a:t>
            </a:r>
            <a:r>
              <a:rPr lang="sv-SE" sz="3300" dirty="0"/>
              <a:t> </a:t>
            </a:r>
            <a:r>
              <a:rPr lang="sv-SE" sz="3300" dirty="0" err="1"/>
              <a:t>learning</a:t>
            </a:r>
            <a:r>
              <a:rPr lang="sv-SE" sz="3300" dirty="0"/>
              <a:t> </a:t>
            </a:r>
            <a:r>
              <a:rPr lang="sv-SE" sz="3300" dirty="0" err="1"/>
              <a:t>algorithms</a:t>
            </a:r>
            <a:endParaRPr lang="en-US" sz="3300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A207364-8335-4C5F-B1B0-2EC59D6C1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sv-SE" sz="1600" dirty="0"/>
              <a:t>Deal </a:t>
            </a:r>
            <a:r>
              <a:rPr lang="sv-SE" sz="1600" dirty="0" err="1"/>
              <a:t>with</a:t>
            </a:r>
            <a:r>
              <a:rPr lang="sv-SE" sz="1600" dirty="0"/>
              <a:t> </a:t>
            </a:r>
            <a:r>
              <a:rPr lang="sv-SE" sz="1600" dirty="0" err="1"/>
              <a:t>class</a:t>
            </a:r>
            <a:r>
              <a:rPr lang="sv-SE" sz="1600" dirty="0"/>
              <a:t> </a:t>
            </a:r>
            <a:r>
              <a:rPr lang="sv-SE" sz="1600" dirty="0" err="1"/>
              <a:t>imbalance</a:t>
            </a:r>
            <a:r>
              <a:rPr lang="sv-SE" sz="1600" dirty="0"/>
              <a:t>: </a:t>
            </a:r>
            <a:r>
              <a:rPr lang="sv-SE" sz="1600" dirty="0" err="1"/>
              <a:t>precipitation</a:t>
            </a:r>
            <a:r>
              <a:rPr lang="sv-SE" sz="1600" dirty="0"/>
              <a:t> </a:t>
            </a:r>
            <a:r>
              <a:rPr lang="sv-SE" sz="1600" dirty="0" err="1"/>
              <a:t>type</a:t>
            </a:r>
            <a:endParaRPr lang="sv-SE" sz="1600" dirty="0"/>
          </a:p>
          <a:p>
            <a:r>
              <a:rPr lang="sv-SE" sz="1600" dirty="0" err="1"/>
              <a:t>Oversampling</a:t>
            </a:r>
            <a:endParaRPr lang="sv-SE" sz="1600" dirty="0"/>
          </a:p>
          <a:p>
            <a:pPr lvl="1"/>
            <a:r>
              <a:rPr lang="sv-SE" sz="1400" dirty="0" err="1"/>
              <a:t>Smote</a:t>
            </a:r>
            <a:endParaRPr lang="sv-SE" sz="1400" dirty="0"/>
          </a:p>
          <a:p>
            <a:pPr lvl="1"/>
            <a:r>
              <a:rPr lang="sv-SE" sz="1400" dirty="0" err="1"/>
              <a:t>Adasyn</a:t>
            </a:r>
            <a:endParaRPr lang="sv-SE" sz="1400" dirty="0"/>
          </a:p>
          <a:p>
            <a:pPr lvl="1"/>
            <a:r>
              <a:rPr lang="sv-SE" sz="1400" dirty="0" err="1"/>
              <a:t>Random</a:t>
            </a:r>
            <a:r>
              <a:rPr lang="sv-SE" sz="1400" dirty="0"/>
              <a:t> </a:t>
            </a:r>
            <a:r>
              <a:rPr lang="sv-SE" sz="1400" dirty="0" err="1"/>
              <a:t>oversampling</a:t>
            </a:r>
            <a:endParaRPr lang="sv-SE" sz="1400" dirty="0"/>
          </a:p>
          <a:p>
            <a:r>
              <a:rPr lang="sv-SE" sz="1600" dirty="0" err="1"/>
              <a:t>Unsuccessfully</a:t>
            </a:r>
            <a:r>
              <a:rPr lang="sv-SE" sz="1600" dirty="0"/>
              <a:t>..</a:t>
            </a:r>
            <a:endParaRPr lang="en-US" sz="1600" dirty="0"/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ell 9">
                <a:extLst>
                  <a:ext uri="{FF2B5EF4-FFF2-40B4-BE49-F238E27FC236}">
                    <a16:creationId xmlns:a16="http://schemas.microsoft.com/office/drawing/2014/main" id="{CFE3A390-A5E8-4D93-ACF2-4670358617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6422504"/>
                  </p:ext>
                </p:extLst>
              </p:nvPr>
            </p:nvGraphicFramePr>
            <p:xfrm>
              <a:off x="5873262" y="4090353"/>
              <a:ext cx="49149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5753">
                      <a:extLst>
                        <a:ext uri="{9D8B030D-6E8A-4147-A177-3AD203B41FA5}">
                          <a16:colId xmlns:a16="http://schemas.microsoft.com/office/drawing/2014/main" val="2796108103"/>
                        </a:ext>
                      </a:extLst>
                    </a:gridCol>
                    <a:gridCol w="2080847">
                      <a:extLst>
                        <a:ext uri="{9D8B030D-6E8A-4147-A177-3AD203B41FA5}">
                          <a16:colId xmlns:a16="http://schemas.microsoft.com/office/drawing/2014/main" val="3093509548"/>
                        </a:ext>
                      </a:extLst>
                    </a:gridCol>
                    <a:gridCol w="1638300">
                      <a:extLst>
                        <a:ext uri="{9D8B030D-6E8A-4147-A177-3AD203B41FA5}">
                          <a16:colId xmlns:a16="http://schemas.microsoft.com/office/drawing/2014/main" val="1151134716"/>
                        </a:ext>
                      </a:extLst>
                    </a:gridCol>
                  </a:tblGrid>
                  <a:tr h="2605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 err="1"/>
                            <a:t>Code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 err="1"/>
                            <a:t>Precipitation</a:t>
                          </a:r>
                          <a:r>
                            <a:rPr lang="sv-SE" sz="1200" dirty="0"/>
                            <a:t> </a:t>
                          </a:r>
                          <a:r>
                            <a:rPr lang="sv-SE" sz="1200" dirty="0" err="1"/>
                            <a:t>type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 err="1"/>
                            <a:t>N.o</a:t>
                          </a:r>
                          <a:r>
                            <a:rPr lang="sv-SE" sz="1200" dirty="0"/>
                            <a:t>. </a:t>
                          </a:r>
                          <a:r>
                            <a:rPr lang="sv-SE" sz="1200" dirty="0" err="1"/>
                            <a:t>occurrences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9785177"/>
                      </a:ext>
                    </a:extLst>
                  </a:tr>
                  <a:tr h="2605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1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No </a:t>
                          </a:r>
                          <a:r>
                            <a:rPr lang="sv-SE" sz="1200" dirty="0" err="1"/>
                            <a:t>precipitation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94825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2776307"/>
                      </a:ext>
                    </a:extLst>
                  </a:tr>
                  <a:tr h="2605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2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Rain &gt;= 0</a:t>
                          </a:r>
                          <a14:m>
                            <m:oMath xmlns:m="http://schemas.openxmlformats.org/officeDocument/2006/math">
                              <m:r>
                                <a:rPr lang="sv-SE" sz="1200" b="0" i="1" smtClean="0"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200" dirty="0"/>
                            <a:t>C air temp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16094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5824974"/>
                      </a:ext>
                    </a:extLst>
                  </a:tr>
                  <a:tr h="455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3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v-SE" sz="1200" dirty="0" err="1"/>
                            <a:t>Rain</a:t>
                          </a:r>
                          <a:r>
                            <a:rPr lang="sv-SE" sz="1200" dirty="0"/>
                            <a:t> &lt; 0</a:t>
                          </a:r>
                          <a14:m>
                            <m:oMath xmlns:m="http://schemas.openxmlformats.org/officeDocument/2006/math">
                              <m:r>
                                <a:rPr lang="sv-SE" sz="1200" b="0" i="1" smtClean="0"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200" dirty="0"/>
                            <a:t>C air temp</a:t>
                          </a:r>
                        </a:p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266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8925468"/>
                      </a:ext>
                    </a:extLst>
                  </a:tr>
                  <a:tr h="2605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4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 err="1"/>
                            <a:t>Snow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3677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3761751"/>
                      </a:ext>
                    </a:extLst>
                  </a:tr>
                  <a:tr h="2605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6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 err="1"/>
                            <a:t>Rain</a:t>
                          </a:r>
                          <a:r>
                            <a:rPr lang="sv-SE" sz="1200" dirty="0"/>
                            <a:t> and </a:t>
                          </a:r>
                          <a:r>
                            <a:rPr lang="sv-SE" sz="1200" dirty="0" err="1"/>
                            <a:t>snow</a:t>
                          </a:r>
                          <a:r>
                            <a:rPr lang="sv-SE" sz="1200" dirty="0"/>
                            <a:t> mixed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316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41148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ell 9">
                <a:extLst>
                  <a:ext uri="{FF2B5EF4-FFF2-40B4-BE49-F238E27FC236}">
                    <a16:creationId xmlns:a16="http://schemas.microsoft.com/office/drawing/2014/main" id="{CFE3A390-A5E8-4D93-ACF2-4670358617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6422504"/>
                  </p:ext>
                </p:extLst>
              </p:nvPr>
            </p:nvGraphicFramePr>
            <p:xfrm>
              <a:off x="5873262" y="4090353"/>
              <a:ext cx="4914900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5753">
                      <a:extLst>
                        <a:ext uri="{9D8B030D-6E8A-4147-A177-3AD203B41FA5}">
                          <a16:colId xmlns:a16="http://schemas.microsoft.com/office/drawing/2014/main" val="2796108103"/>
                        </a:ext>
                      </a:extLst>
                    </a:gridCol>
                    <a:gridCol w="2080847">
                      <a:extLst>
                        <a:ext uri="{9D8B030D-6E8A-4147-A177-3AD203B41FA5}">
                          <a16:colId xmlns:a16="http://schemas.microsoft.com/office/drawing/2014/main" val="3093509548"/>
                        </a:ext>
                      </a:extLst>
                    </a:gridCol>
                    <a:gridCol w="1638300">
                      <a:extLst>
                        <a:ext uri="{9D8B030D-6E8A-4147-A177-3AD203B41FA5}">
                          <a16:colId xmlns:a16="http://schemas.microsoft.com/office/drawing/2014/main" val="1151134716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 err="1"/>
                            <a:t>Code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 err="1"/>
                            <a:t>Precipitation</a:t>
                          </a:r>
                          <a:r>
                            <a:rPr lang="sv-SE" sz="1200" dirty="0"/>
                            <a:t> </a:t>
                          </a:r>
                          <a:r>
                            <a:rPr lang="sv-SE" sz="1200" dirty="0" err="1"/>
                            <a:t>type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 err="1"/>
                            <a:t>N.o</a:t>
                          </a:r>
                          <a:r>
                            <a:rPr lang="sv-SE" sz="1200" dirty="0"/>
                            <a:t>. </a:t>
                          </a:r>
                          <a:r>
                            <a:rPr lang="sv-SE" sz="1200" dirty="0" err="1"/>
                            <a:t>occurrences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978517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1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No </a:t>
                          </a:r>
                          <a:r>
                            <a:rPr lang="sv-SE" sz="1200" dirty="0" err="1"/>
                            <a:t>precipitation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94825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277630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2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7602" t="-202222" r="-79825" b="-38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16094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582497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3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7602" t="-178947" r="-79825" b="-128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266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3892546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4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 err="1"/>
                            <a:t>Snow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3677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5376175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6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 err="1"/>
                            <a:t>Rain</a:t>
                          </a:r>
                          <a:r>
                            <a:rPr lang="sv-SE" sz="1200" dirty="0"/>
                            <a:t> and </a:t>
                          </a:r>
                          <a:r>
                            <a:rPr lang="sv-SE" sz="1200" dirty="0" err="1"/>
                            <a:t>snow</a:t>
                          </a:r>
                          <a:r>
                            <a:rPr lang="sv-SE" sz="1200" dirty="0"/>
                            <a:t> mixed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200" dirty="0"/>
                            <a:t>316</a:t>
                          </a:r>
                          <a:endParaRPr 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41148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1" name="Bildobjekt 10">
            <a:extLst>
              <a:ext uri="{FF2B5EF4-FFF2-40B4-BE49-F238E27FC236}">
                <a16:creationId xmlns:a16="http://schemas.microsoft.com/office/drawing/2014/main" id="{FA0E6A9A-92DF-4BE6-8F6E-41B09B826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668" y="571500"/>
            <a:ext cx="4247780" cy="318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25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9795327-884D-4613-8E84-15FCAB79D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Agenda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B9E4D85-EB1C-46DA-BD7D-3BDFB94FB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14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D997572-6BE3-4BA5-B4E7-112E0E77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16390"/>
          </a:xfrm>
        </p:spPr>
        <p:txBody>
          <a:bodyPr/>
          <a:lstStyle/>
          <a:p>
            <a:r>
              <a:rPr lang="sv-SE" sz="2800" dirty="0" err="1"/>
              <a:t>Results</a:t>
            </a:r>
            <a:r>
              <a:rPr lang="sv-SE" sz="2800" dirty="0"/>
              <a:t> – </a:t>
            </a:r>
            <a:r>
              <a:rPr lang="sv-SE" sz="2800" dirty="0" err="1"/>
              <a:t>classify</a:t>
            </a:r>
            <a:r>
              <a:rPr lang="sv-SE" sz="2800" dirty="0"/>
              <a:t> </a:t>
            </a:r>
            <a:r>
              <a:rPr lang="sv-SE" sz="2800" dirty="0" err="1"/>
              <a:t>precipitation</a:t>
            </a:r>
            <a:r>
              <a:rPr lang="sv-SE" sz="2800" dirty="0"/>
              <a:t> </a:t>
            </a:r>
            <a:r>
              <a:rPr lang="sv-SE" sz="2800" dirty="0" err="1"/>
              <a:t>type</a:t>
            </a:r>
            <a:endParaRPr lang="en-US" sz="2800" dirty="0"/>
          </a:p>
        </p:txBody>
      </p:sp>
      <p:graphicFrame>
        <p:nvGraphicFramePr>
          <p:cNvPr id="7" name="Platshållare för innehåll 6">
            <a:extLst>
              <a:ext uri="{FF2B5EF4-FFF2-40B4-BE49-F238E27FC236}">
                <a16:creationId xmlns:a16="http://schemas.microsoft.com/office/drawing/2014/main" id="{4562895C-2F3A-4D27-97F8-21AC76D00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3252809"/>
              </p:ext>
            </p:extLst>
          </p:nvPr>
        </p:nvGraphicFramePr>
        <p:xfrm>
          <a:off x="2042133" y="1576584"/>
          <a:ext cx="810773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77">
                  <a:extLst>
                    <a:ext uri="{9D8B030D-6E8A-4147-A177-3AD203B41FA5}">
                      <a16:colId xmlns:a16="http://schemas.microsoft.com/office/drawing/2014/main" val="3130783960"/>
                    </a:ext>
                  </a:extLst>
                </a:gridCol>
                <a:gridCol w="2702577">
                  <a:extLst>
                    <a:ext uri="{9D8B030D-6E8A-4147-A177-3AD203B41FA5}">
                      <a16:colId xmlns:a16="http://schemas.microsoft.com/office/drawing/2014/main" val="505850799"/>
                    </a:ext>
                  </a:extLst>
                </a:gridCol>
                <a:gridCol w="2702577">
                  <a:extLst>
                    <a:ext uri="{9D8B030D-6E8A-4147-A177-3AD203B41FA5}">
                      <a16:colId xmlns:a16="http://schemas.microsoft.com/office/drawing/2014/main" val="2205432491"/>
                    </a:ext>
                  </a:extLst>
                </a:gridCol>
              </a:tblGrid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Input feature </a:t>
                      </a:r>
                      <a:r>
                        <a:rPr lang="sv-SE" sz="900" dirty="0" err="1"/>
                        <a:t>relevancy</a:t>
                      </a:r>
                      <a:r>
                        <a:rPr lang="sv-SE" sz="900" dirty="0"/>
                        <a:t> ranking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Input feature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Correlation</a:t>
                      </a:r>
                      <a:r>
                        <a:rPr lang="sv-SE" sz="900" dirty="0"/>
                        <a:t> score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934679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Road </a:t>
                      </a:r>
                      <a:r>
                        <a:rPr lang="sv-SE" sz="900" dirty="0" err="1"/>
                        <a:t>surface</a:t>
                      </a:r>
                      <a:r>
                        <a:rPr lang="sv-SE" sz="900" dirty="0"/>
                        <a:t> </a:t>
                      </a:r>
                      <a:r>
                        <a:rPr lang="sv-SE" sz="900" dirty="0" err="1"/>
                        <a:t>condition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4506.14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922841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Road </a:t>
                      </a:r>
                      <a:r>
                        <a:rPr lang="sv-SE" sz="900" dirty="0" err="1"/>
                        <a:t>friction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4274.88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297980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3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DST111 road </a:t>
                      </a:r>
                      <a:r>
                        <a:rPr lang="sv-SE" sz="900" dirty="0" err="1"/>
                        <a:t>surface</a:t>
                      </a:r>
                      <a:r>
                        <a:rPr lang="sv-SE" sz="900" dirty="0"/>
                        <a:t> </a:t>
                      </a:r>
                      <a:r>
                        <a:rPr lang="sv-SE" sz="900" dirty="0" err="1"/>
                        <a:t>temperature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1263.89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948177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4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Hour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609.45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753322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5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Month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16.71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326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Platshållare för innehåll 6">
                <a:extLst>
                  <a:ext uri="{FF2B5EF4-FFF2-40B4-BE49-F238E27FC236}">
                    <a16:creationId xmlns:a16="http://schemas.microsoft.com/office/drawing/2014/main" id="{503F012B-0C1D-440D-99CA-0A91D448A63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85381220"/>
                  </p:ext>
                </p:extLst>
              </p:nvPr>
            </p:nvGraphicFramePr>
            <p:xfrm>
              <a:off x="998474" y="4800504"/>
              <a:ext cx="10075985" cy="17652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5197">
                      <a:extLst>
                        <a:ext uri="{9D8B030D-6E8A-4147-A177-3AD203B41FA5}">
                          <a16:colId xmlns:a16="http://schemas.microsoft.com/office/drawing/2014/main" val="3130783960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505850799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2205432491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2946764234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450664893"/>
                        </a:ext>
                      </a:extLst>
                    </a:gridCol>
                  </a:tblGrid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Algorithm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Optimized</a:t>
                          </a:r>
                          <a:r>
                            <a:rPr lang="sv-SE" sz="900" b="1" dirty="0"/>
                            <a:t> hyperparameter </a:t>
                          </a:r>
                          <a:r>
                            <a:rPr lang="sv-SE" sz="900" b="1" dirty="0" err="1"/>
                            <a:t>settings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Best choice </a:t>
                          </a:r>
                          <a:r>
                            <a:rPr lang="sv-SE" sz="900" b="1" dirty="0" err="1"/>
                            <a:t>of</a:t>
                          </a:r>
                          <a:r>
                            <a:rPr lang="sv-SE" sz="900" b="1" dirty="0"/>
                            <a:t> input features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Best </a:t>
                          </a:r>
                          <a:r>
                            <a:rPr lang="sv-SE" sz="900" b="1" dirty="0" err="1"/>
                            <a:t>performance</a:t>
                          </a:r>
                          <a:r>
                            <a:rPr lang="sv-SE" sz="900" b="1" dirty="0"/>
                            <a:t> (</a:t>
                          </a:r>
                          <a:r>
                            <a:rPr lang="sv-SE" sz="900" b="1" dirty="0" err="1"/>
                            <a:t>accuracy</a:t>
                          </a:r>
                          <a:r>
                            <a:rPr lang="sv-SE" sz="900" b="1" dirty="0"/>
                            <a:t>,</a:t>
                          </a:r>
                          <a:r>
                            <a:rPr lang="sv-SE" sz="900" b="1" baseline="0" dirty="0"/>
                            <a:t>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sv-SE" sz="900" b="1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sv-SE" sz="900" b="1" i="1" baseline="0" smtClean="0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  <m:r>
                                    <a:rPr lang="sv-SE" sz="900" b="1" i="1" baseline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acc>
                            </m:oMath>
                          </a14:m>
                          <a:r>
                            <a:rPr lang="sv-SE" sz="900" b="1" baseline="0" dirty="0"/>
                            <a:t>, overfitting</a:t>
                          </a:r>
                          <a:r>
                            <a:rPr lang="sv-SE" sz="900" b="1" dirty="0"/>
                            <a:t>)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Best </a:t>
                          </a:r>
                          <a:r>
                            <a:rPr lang="sv-SE" sz="900" b="1" dirty="0" err="1"/>
                            <a:t>performance</a:t>
                          </a:r>
                          <a:r>
                            <a:rPr lang="sv-SE" sz="900" b="1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sv-SE" sz="9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v-SE" sz="900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sv-SE" sz="900" b="1" i="1" smtClean="0">
                                      <a:latin typeface="Cambria Math" panose="02040503050406030204" pitchFamily="18" charset="0"/>
                                    </a:rPr>
                                    <m:t>𝒂𝒄𝒄</m:t>
                                  </m:r>
                                </m:sub>
                              </m:sSub>
                            </m:oMath>
                          </a14:m>
                          <a:endParaRPr lang="en-US" sz="9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8934679"/>
                      </a:ext>
                    </a:extLst>
                  </a:tr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Logistic</a:t>
                          </a:r>
                          <a:r>
                            <a:rPr lang="sv-SE" sz="900" b="0" dirty="0"/>
                            <a:t> regression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Scikit-learn</a:t>
                          </a:r>
                          <a:r>
                            <a:rPr lang="sv-SE" sz="900" b="0" dirty="0"/>
                            <a:t> default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Top</a:t>
                          </a:r>
                          <a:r>
                            <a:rPr lang="sv-SE" sz="900" b="0" dirty="0"/>
                            <a:t> 1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(0.81, 0.21, 0.00)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0.21</a:t>
                          </a:r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922841"/>
                      </a:ext>
                    </a:extLst>
                  </a:tr>
                  <a:tr h="1850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kNN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v-SE" sz="900" b="1" i="0" dirty="0" smtClean="0"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  <m:r>
                                  <a:rPr lang="sv-SE" sz="900" b="1" i="0" dirty="0" smtClean="0"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r>
                                  <a:rPr lang="sv-SE" sz="900" b="1" i="0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Top</a:t>
                          </a:r>
                          <a:r>
                            <a:rPr lang="sv-SE" sz="900" b="1" dirty="0"/>
                            <a:t> 5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(0.81, 0.40, -0.47)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0.87</a:t>
                          </a:r>
                          <a:endParaRPr lang="en-US" sz="9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729798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CART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Scikit-learn</a:t>
                          </a:r>
                          <a:r>
                            <a:rPr lang="sv-SE" sz="900" b="1" dirty="0"/>
                            <a:t> default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Top</a:t>
                          </a:r>
                          <a:r>
                            <a:rPr lang="sv-SE" sz="900" b="1" dirty="0"/>
                            <a:t> 5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(0.84, 0.46, -0.41)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0.87</a:t>
                          </a:r>
                          <a:endParaRPr lang="en-US" sz="9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94817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Naïve</a:t>
                          </a:r>
                          <a:r>
                            <a:rPr lang="sv-SE" sz="900" b="0" dirty="0"/>
                            <a:t> </a:t>
                          </a:r>
                          <a:r>
                            <a:rPr lang="sv-SE" sz="900" b="0" dirty="0" err="1"/>
                            <a:t>bayes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Scikit-learn</a:t>
                          </a:r>
                          <a:r>
                            <a:rPr lang="sv-SE" sz="900" b="0" dirty="0"/>
                            <a:t> default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Top</a:t>
                          </a:r>
                          <a:r>
                            <a:rPr lang="sv-SE" sz="900" b="0" dirty="0"/>
                            <a:t> 5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(0.82, 0.27, 0.00)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0.27</a:t>
                          </a:r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75332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MLP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Scikit-learn</a:t>
                          </a:r>
                          <a:r>
                            <a:rPr lang="sv-SE" sz="900" b="0" dirty="0"/>
                            <a:t> default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Top</a:t>
                          </a:r>
                          <a:r>
                            <a:rPr lang="sv-SE" sz="900" b="0" dirty="0"/>
                            <a:t> 4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(0.85, 0.38, 0.00)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0.38</a:t>
                          </a:r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2532678"/>
                      </a:ext>
                    </a:extLst>
                  </a:tr>
                  <a:tr h="1850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Random</a:t>
                          </a:r>
                          <a:r>
                            <a:rPr lang="sv-SE" sz="900" b="0" dirty="0"/>
                            <a:t> </a:t>
                          </a:r>
                          <a:r>
                            <a:rPr lang="sv-SE" sz="900" b="0" dirty="0" err="1"/>
                            <a:t>forest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Scikit-learn</a:t>
                          </a:r>
                          <a:r>
                            <a:rPr lang="sv-SE" sz="900" b="0" dirty="0"/>
                            <a:t> default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Top</a:t>
                          </a:r>
                          <a:r>
                            <a:rPr lang="sv-SE" sz="900" b="0" dirty="0"/>
                            <a:t> 5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(0.85, 0.45, -0.40)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0.85</a:t>
                          </a:r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82995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Platshållare för innehåll 6">
                <a:extLst>
                  <a:ext uri="{FF2B5EF4-FFF2-40B4-BE49-F238E27FC236}">
                    <a16:creationId xmlns:a16="http://schemas.microsoft.com/office/drawing/2014/main" id="{503F012B-0C1D-440D-99CA-0A91D448A63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85381220"/>
                  </p:ext>
                </p:extLst>
              </p:nvPr>
            </p:nvGraphicFramePr>
            <p:xfrm>
              <a:off x="998474" y="4800504"/>
              <a:ext cx="10075985" cy="176527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5197">
                      <a:extLst>
                        <a:ext uri="{9D8B030D-6E8A-4147-A177-3AD203B41FA5}">
                          <a16:colId xmlns:a16="http://schemas.microsoft.com/office/drawing/2014/main" val="3130783960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505850799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2205432491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2946764234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450664893"/>
                        </a:ext>
                      </a:extLst>
                    </a:gridCol>
                  </a:tblGrid>
                  <a:tr h="36607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Algorithm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Optimized</a:t>
                          </a:r>
                          <a:r>
                            <a:rPr lang="sv-SE" sz="900" b="1" dirty="0"/>
                            <a:t> hyperparameter </a:t>
                          </a:r>
                          <a:r>
                            <a:rPr lang="sv-SE" sz="900" b="1" dirty="0" err="1"/>
                            <a:t>settings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Best choice </a:t>
                          </a:r>
                          <a:r>
                            <a:rPr lang="sv-SE" sz="900" b="1" dirty="0" err="1"/>
                            <a:t>of</a:t>
                          </a:r>
                          <a:r>
                            <a:rPr lang="sv-SE" sz="900" b="1" dirty="0"/>
                            <a:t> input features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667" r="-101208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667" r="-1208" b="-3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8934679"/>
                      </a:ext>
                    </a:extLst>
                  </a:tr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Logistic</a:t>
                          </a:r>
                          <a:r>
                            <a:rPr lang="sv-SE" sz="900" b="0" dirty="0"/>
                            <a:t> regression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Scikit-learn</a:t>
                          </a:r>
                          <a:r>
                            <a:rPr lang="sv-SE" sz="900" b="0" dirty="0"/>
                            <a:t> default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Top</a:t>
                          </a:r>
                          <a:r>
                            <a:rPr lang="sv-SE" sz="900" b="0" dirty="0"/>
                            <a:t> 1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(0.81, 0.21, 0.00)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0.21</a:t>
                          </a:r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922841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kNN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2" t="-281081" r="-300906" b="-416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Top</a:t>
                          </a:r>
                          <a:r>
                            <a:rPr lang="sv-SE" sz="900" b="1" dirty="0"/>
                            <a:t> 5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(0.81, 0.40, -0.47)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0.87</a:t>
                          </a:r>
                          <a:endParaRPr lang="en-US" sz="9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7297980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CART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Scikit-learn</a:t>
                          </a:r>
                          <a:r>
                            <a:rPr lang="sv-SE" sz="900" b="1" dirty="0"/>
                            <a:t> default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Top</a:t>
                          </a:r>
                          <a:r>
                            <a:rPr lang="sv-SE" sz="900" b="1" dirty="0"/>
                            <a:t> 5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(0.84, 0.46, -0.41)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0.87</a:t>
                          </a:r>
                          <a:endParaRPr lang="en-US" sz="9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94817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Naïve</a:t>
                          </a:r>
                          <a:r>
                            <a:rPr lang="sv-SE" sz="900" b="0" dirty="0"/>
                            <a:t> </a:t>
                          </a:r>
                          <a:r>
                            <a:rPr lang="sv-SE" sz="900" b="0" dirty="0" err="1"/>
                            <a:t>bayes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Scikit-learn</a:t>
                          </a:r>
                          <a:r>
                            <a:rPr lang="sv-SE" sz="900" b="0" dirty="0"/>
                            <a:t> default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Top</a:t>
                          </a:r>
                          <a:r>
                            <a:rPr lang="sv-SE" sz="900" b="0" dirty="0"/>
                            <a:t> 5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(0.82, 0.27, 0.00)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0.27</a:t>
                          </a:r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753322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MLP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Scikit-learn</a:t>
                          </a:r>
                          <a:r>
                            <a:rPr lang="sv-SE" sz="900" b="0" dirty="0"/>
                            <a:t> default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Top</a:t>
                          </a:r>
                          <a:r>
                            <a:rPr lang="sv-SE" sz="900" b="0" dirty="0"/>
                            <a:t> 4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(0.85, 0.38, 0.00)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0.38</a:t>
                          </a:r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2532678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Random</a:t>
                          </a:r>
                          <a:r>
                            <a:rPr lang="sv-SE" sz="900" b="0" dirty="0"/>
                            <a:t> </a:t>
                          </a:r>
                          <a:r>
                            <a:rPr lang="sv-SE" sz="900" b="0" dirty="0" err="1"/>
                            <a:t>forest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Scikit-learn</a:t>
                          </a:r>
                          <a:r>
                            <a:rPr lang="sv-SE" sz="900" b="0" dirty="0"/>
                            <a:t> default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Top</a:t>
                          </a:r>
                          <a:r>
                            <a:rPr lang="sv-SE" sz="900" b="0" dirty="0"/>
                            <a:t> 5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(0.85, 0.45, -0.40)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0.85</a:t>
                          </a:r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82995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Pil: nedåt 8">
            <a:extLst>
              <a:ext uri="{FF2B5EF4-FFF2-40B4-BE49-F238E27FC236}">
                <a16:creationId xmlns:a16="http://schemas.microsoft.com/office/drawing/2014/main" id="{90EA552D-8B3A-4125-955F-00B101BFEBDE}"/>
              </a:ext>
            </a:extLst>
          </p:cNvPr>
          <p:cNvSpPr/>
          <p:nvPr/>
        </p:nvSpPr>
        <p:spPr>
          <a:xfrm>
            <a:off x="5895973" y="3109728"/>
            <a:ext cx="400053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875B10A1-4BF1-4C71-B131-0087C2C317AA}"/>
              </a:ext>
            </a:extLst>
          </p:cNvPr>
          <p:cNvSpPr txBox="1"/>
          <p:nvPr/>
        </p:nvSpPr>
        <p:spPr>
          <a:xfrm>
            <a:off x="2921095" y="3440495"/>
            <a:ext cx="6349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dirty="0" err="1"/>
              <a:t>Find</a:t>
            </a:r>
            <a:r>
              <a:rPr lang="sv-SE" sz="1400" dirty="0"/>
              <a:t> </a:t>
            </a:r>
            <a:r>
              <a:rPr lang="sv-SE" sz="1400" dirty="0" err="1"/>
              <a:t>optimized</a:t>
            </a:r>
            <a:r>
              <a:rPr lang="sv-SE" sz="1400" dirty="0"/>
              <a:t> choice </a:t>
            </a:r>
            <a:r>
              <a:rPr lang="sv-SE" sz="1400" dirty="0" err="1"/>
              <a:t>of</a:t>
            </a:r>
            <a:r>
              <a:rPr lang="sv-SE" sz="1400" dirty="0"/>
              <a:t> </a:t>
            </a:r>
            <a:r>
              <a:rPr lang="sv-SE" sz="1400" dirty="0" err="1"/>
              <a:t>top</a:t>
            </a:r>
            <a:r>
              <a:rPr lang="sv-SE" sz="1400" dirty="0"/>
              <a:t> relevant input features for </a:t>
            </a:r>
            <a:r>
              <a:rPr lang="sv-SE" sz="1400" dirty="0" err="1"/>
              <a:t>each</a:t>
            </a:r>
            <a:r>
              <a:rPr lang="sv-SE" sz="1400" dirty="0"/>
              <a:t> </a:t>
            </a:r>
            <a:r>
              <a:rPr lang="sv-SE" sz="1400" dirty="0" err="1"/>
              <a:t>algorithm</a:t>
            </a:r>
            <a:endParaRPr lang="en-US" sz="1400" dirty="0"/>
          </a:p>
        </p:txBody>
      </p:sp>
      <p:sp>
        <p:nvSpPr>
          <p:cNvPr id="11" name="Pil: nedåt 10">
            <a:extLst>
              <a:ext uri="{FF2B5EF4-FFF2-40B4-BE49-F238E27FC236}">
                <a16:creationId xmlns:a16="http://schemas.microsoft.com/office/drawing/2014/main" id="{0FEA2958-6629-4566-8218-14B8EC10BACE}"/>
              </a:ext>
            </a:extLst>
          </p:cNvPr>
          <p:cNvSpPr/>
          <p:nvPr/>
        </p:nvSpPr>
        <p:spPr>
          <a:xfrm>
            <a:off x="5895973" y="3797315"/>
            <a:ext cx="400053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94E4074C-3413-4361-A32B-BB421D819CF6}"/>
              </a:ext>
            </a:extLst>
          </p:cNvPr>
          <p:cNvSpPr txBox="1"/>
          <p:nvPr/>
        </p:nvSpPr>
        <p:spPr>
          <a:xfrm>
            <a:off x="2921094" y="4128082"/>
            <a:ext cx="6349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err="1"/>
              <a:t>Optimize</a:t>
            </a:r>
            <a:r>
              <a:rPr lang="sv-SE" sz="1400" dirty="0"/>
              <a:t> hyperparameters</a:t>
            </a:r>
            <a:endParaRPr lang="en-US" sz="1400" dirty="0"/>
          </a:p>
        </p:txBody>
      </p:sp>
      <p:sp>
        <p:nvSpPr>
          <p:cNvPr id="13" name="Pil: nedåt 12">
            <a:extLst>
              <a:ext uri="{FF2B5EF4-FFF2-40B4-BE49-F238E27FC236}">
                <a16:creationId xmlns:a16="http://schemas.microsoft.com/office/drawing/2014/main" id="{AF46978E-5FDD-40C4-AD7A-CBCC690B54B2}"/>
              </a:ext>
            </a:extLst>
          </p:cNvPr>
          <p:cNvSpPr/>
          <p:nvPr/>
        </p:nvSpPr>
        <p:spPr>
          <a:xfrm>
            <a:off x="5895973" y="4458849"/>
            <a:ext cx="400053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65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D997572-6BE3-4BA5-B4E7-112E0E77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3200" dirty="0" err="1"/>
              <a:t>Results</a:t>
            </a:r>
            <a:r>
              <a:rPr lang="sv-SE" sz="3200" dirty="0"/>
              <a:t> – </a:t>
            </a:r>
            <a:r>
              <a:rPr lang="sv-SE" sz="3200" dirty="0" err="1"/>
              <a:t>classify</a:t>
            </a:r>
            <a:r>
              <a:rPr lang="sv-SE" sz="3200" dirty="0"/>
              <a:t> </a:t>
            </a:r>
            <a:r>
              <a:rPr lang="sv-SE" sz="3200" dirty="0" err="1"/>
              <a:t>precipitation</a:t>
            </a:r>
            <a:r>
              <a:rPr lang="sv-SE" sz="3200" dirty="0"/>
              <a:t> </a:t>
            </a:r>
            <a:r>
              <a:rPr lang="sv-SE" sz="3200" dirty="0" err="1"/>
              <a:t>type</a:t>
            </a:r>
            <a:r>
              <a:rPr lang="sv-SE" sz="3200" dirty="0"/>
              <a:t> 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latshållare för innehåll 3">
                <a:extLst>
                  <a:ext uri="{FF2B5EF4-FFF2-40B4-BE49-F238E27FC236}">
                    <a16:creationId xmlns:a16="http://schemas.microsoft.com/office/drawing/2014/main" id="{7877FCC3-BC09-4E6D-A1B0-FEEE12BBAB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438400"/>
                <a:ext cx="4166509" cy="3785419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sv-SE" dirty="0"/>
                  <a:t>Winner: CART</a:t>
                </a:r>
              </a:p>
              <a:p>
                <a:pPr>
                  <a:lnSpc>
                    <a:spcPct val="90000"/>
                  </a:lnSpc>
                </a:pPr>
                <a:r>
                  <a:rPr lang="sv-SE" dirty="0" err="1"/>
                  <a:t>Accuracy</a:t>
                </a:r>
                <a:r>
                  <a:rPr lang="sv-SE" dirty="0"/>
                  <a:t> = 0.84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sv-SE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v-SE" i="1" dirty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sv-SE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sv-SE" dirty="0"/>
                  <a:t>= 0.46 </a:t>
                </a:r>
              </a:p>
              <a:p>
                <a:pPr>
                  <a:lnSpc>
                    <a:spcPct val="90000"/>
                  </a:lnSpc>
                </a:pPr>
                <a:r>
                  <a:rPr lang="sv-SE" dirty="0"/>
                  <a:t>Settings: </a:t>
                </a:r>
                <a:r>
                  <a:rPr lang="sv-SE" dirty="0" err="1"/>
                  <a:t>Scikit-learn</a:t>
                </a:r>
                <a:r>
                  <a:rPr lang="sv-SE" dirty="0"/>
                  <a:t> default</a:t>
                </a:r>
              </a:p>
              <a:p>
                <a:pPr>
                  <a:lnSpc>
                    <a:spcPct val="90000"/>
                  </a:lnSpc>
                </a:pPr>
                <a:r>
                  <a:rPr lang="sv-SE" dirty="0"/>
                  <a:t>Input features: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DST111 road surface temperature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road surface condition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road friction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month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hour</a:t>
                </a:r>
              </a:p>
            </p:txBody>
          </p:sp>
        </mc:Choice>
        <mc:Fallback xmlns="">
          <p:sp>
            <p:nvSpPr>
              <p:cNvPr id="4" name="Platshållare för innehåll 3">
                <a:extLst>
                  <a:ext uri="{FF2B5EF4-FFF2-40B4-BE49-F238E27FC236}">
                    <a16:creationId xmlns:a16="http://schemas.microsoft.com/office/drawing/2014/main" id="{7877FCC3-BC09-4E6D-A1B0-FEEE12BBAB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438400"/>
                <a:ext cx="4166509" cy="3785419"/>
              </a:xfrm>
              <a:blipFill>
                <a:blip r:embed="rId3"/>
                <a:stretch>
                  <a:fillRect l="-585" t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l 2">
                <a:extLst>
                  <a:ext uri="{FF2B5EF4-FFF2-40B4-BE49-F238E27FC236}">
                    <a16:creationId xmlns:a16="http://schemas.microsoft.com/office/drawing/2014/main" id="{EB618627-FB7B-4E87-BAC3-87D6A7CD23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5894944"/>
                  </p:ext>
                </p:extLst>
              </p:nvPr>
            </p:nvGraphicFramePr>
            <p:xfrm>
              <a:off x="5702213" y="1689920"/>
              <a:ext cx="6372312" cy="43822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2052">
                      <a:extLst>
                        <a:ext uri="{9D8B030D-6E8A-4147-A177-3AD203B41FA5}">
                          <a16:colId xmlns:a16="http://schemas.microsoft.com/office/drawing/2014/main" val="1476680428"/>
                        </a:ext>
                      </a:extLst>
                    </a:gridCol>
                    <a:gridCol w="1062052">
                      <a:extLst>
                        <a:ext uri="{9D8B030D-6E8A-4147-A177-3AD203B41FA5}">
                          <a16:colId xmlns:a16="http://schemas.microsoft.com/office/drawing/2014/main" val="121414514"/>
                        </a:ext>
                      </a:extLst>
                    </a:gridCol>
                    <a:gridCol w="1062052">
                      <a:extLst>
                        <a:ext uri="{9D8B030D-6E8A-4147-A177-3AD203B41FA5}">
                          <a16:colId xmlns:a16="http://schemas.microsoft.com/office/drawing/2014/main" val="1008519852"/>
                        </a:ext>
                      </a:extLst>
                    </a:gridCol>
                    <a:gridCol w="1062052">
                      <a:extLst>
                        <a:ext uri="{9D8B030D-6E8A-4147-A177-3AD203B41FA5}">
                          <a16:colId xmlns:a16="http://schemas.microsoft.com/office/drawing/2014/main" val="3872095466"/>
                        </a:ext>
                      </a:extLst>
                    </a:gridCol>
                    <a:gridCol w="1062052">
                      <a:extLst>
                        <a:ext uri="{9D8B030D-6E8A-4147-A177-3AD203B41FA5}">
                          <a16:colId xmlns:a16="http://schemas.microsoft.com/office/drawing/2014/main" val="3893536160"/>
                        </a:ext>
                      </a:extLst>
                    </a:gridCol>
                    <a:gridCol w="1062052">
                      <a:extLst>
                        <a:ext uri="{9D8B030D-6E8A-4147-A177-3AD203B41FA5}">
                          <a16:colId xmlns:a16="http://schemas.microsoft.com/office/drawing/2014/main" val="1720726784"/>
                        </a:ext>
                      </a:extLst>
                    </a:gridCol>
                  </a:tblGrid>
                  <a:tr h="6628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Value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Precipitation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type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Precision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Recall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F1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N.o</a:t>
                          </a:r>
                          <a:r>
                            <a:rPr lang="sv-SE" sz="1000" dirty="0"/>
                            <a:t>. </a:t>
                          </a:r>
                          <a:r>
                            <a:rPr lang="sv-SE" sz="1000" dirty="0" err="1"/>
                            <a:t>occurrences</a:t>
                          </a:r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1458068"/>
                      </a:ext>
                    </a:extLst>
                  </a:tr>
                  <a:tr h="6628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1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No </a:t>
                          </a:r>
                          <a:r>
                            <a:rPr lang="sv-SE" sz="1000" dirty="0" err="1"/>
                            <a:t>precipitation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0.90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0.92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0.91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18912</a:t>
                          </a:r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8538651"/>
                      </a:ext>
                    </a:extLst>
                  </a:tr>
                  <a:tr h="928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2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Rain </a:t>
                          </a:r>
                          <a:r>
                            <a:rPr lang="sv-SE" sz="1000" dirty="0" err="1"/>
                            <a:t>with</a:t>
                          </a:r>
                          <a:r>
                            <a:rPr lang="sv-SE" sz="1000" dirty="0"/>
                            <a:t> &gt;= 0</a:t>
                          </a:r>
                          <a14:m>
                            <m:oMath xmlns:m="http://schemas.openxmlformats.org/officeDocument/2006/math">
                              <m:r>
                                <a:rPr lang="sv-SE" sz="1000" b="0" i="1" smtClean="0"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000" dirty="0"/>
                            <a:t>C air temperature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0.55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0.47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0.51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3222</a:t>
                          </a:r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7271857"/>
                      </a:ext>
                    </a:extLst>
                  </a:tr>
                  <a:tr h="928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3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v-SE" sz="1000" dirty="0"/>
                            <a:t>Rain </a:t>
                          </a:r>
                          <a:r>
                            <a:rPr lang="sv-SE" sz="1000" dirty="0" err="1"/>
                            <a:t>with</a:t>
                          </a:r>
                          <a:r>
                            <a:rPr lang="sv-SE" sz="1000" dirty="0"/>
                            <a:t> &lt; 0</a:t>
                          </a:r>
                          <a14:m>
                            <m:oMath xmlns:m="http://schemas.openxmlformats.org/officeDocument/2006/math">
                              <m:r>
                                <a:rPr lang="sv-SE" sz="1000" b="0" i="1" smtClean="0"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000" dirty="0"/>
                            <a:t>C air temperature</a:t>
                          </a:r>
                        </a:p>
                        <a:p>
                          <a:pPr algn="ctr"/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0.26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0.28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0.27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50</a:t>
                          </a:r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860445"/>
                      </a:ext>
                    </a:extLst>
                  </a:tr>
                  <a:tr h="5376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4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Snow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0.61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0.55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0.58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781</a:t>
                          </a:r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5411945"/>
                      </a:ext>
                    </a:extLst>
                  </a:tr>
                  <a:tr h="6628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6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Rain</a:t>
                          </a:r>
                          <a:r>
                            <a:rPr lang="sv-SE" sz="1000" dirty="0"/>
                            <a:t> and </a:t>
                          </a:r>
                          <a:r>
                            <a:rPr lang="sv-SE" sz="1000" dirty="0" err="1"/>
                            <a:t>snow</a:t>
                          </a:r>
                          <a:r>
                            <a:rPr lang="sv-SE" sz="1000" dirty="0"/>
                            <a:t> mixed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0.03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0.03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0.03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71</a:t>
                          </a:r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40404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l 2">
                <a:extLst>
                  <a:ext uri="{FF2B5EF4-FFF2-40B4-BE49-F238E27FC236}">
                    <a16:creationId xmlns:a16="http://schemas.microsoft.com/office/drawing/2014/main" id="{EB618627-FB7B-4E87-BAC3-87D6A7CD23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15894944"/>
                  </p:ext>
                </p:extLst>
              </p:nvPr>
            </p:nvGraphicFramePr>
            <p:xfrm>
              <a:off x="5702213" y="1689920"/>
              <a:ext cx="6372312" cy="43822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2052">
                      <a:extLst>
                        <a:ext uri="{9D8B030D-6E8A-4147-A177-3AD203B41FA5}">
                          <a16:colId xmlns:a16="http://schemas.microsoft.com/office/drawing/2014/main" val="1476680428"/>
                        </a:ext>
                      </a:extLst>
                    </a:gridCol>
                    <a:gridCol w="1062052">
                      <a:extLst>
                        <a:ext uri="{9D8B030D-6E8A-4147-A177-3AD203B41FA5}">
                          <a16:colId xmlns:a16="http://schemas.microsoft.com/office/drawing/2014/main" val="121414514"/>
                        </a:ext>
                      </a:extLst>
                    </a:gridCol>
                    <a:gridCol w="1062052">
                      <a:extLst>
                        <a:ext uri="{9D8B030D-6E8A-4147-A177-3AD203B41FA5}">
                          <a16:colId xmlns:a16="http://schemas.microsoft.com/office/drawing/2014/main" val="1008519852"/>
                        </a:ext>
                      </a:extLst>
                    </a:gridCol>
                    <a:gridCol w="1062052">
                      <a:extLst>
                        <a:ext uri="{9D8B030D-6E8A-4147-A177-3AD203B41FA5}">
                          <a16:colId xmlns:a16="http://schemas.microsoft.com/office/drawing/2014/main" val="3872095466"/>
                        </a:ext>
                      </a:extLst>
                    </a:gridCol>
                    <a:gridCol w="1062052">
                      <a:extLst>
                        <a:ext uri="{9D8B030D-6E8A-4147-A177-3AD203B41FA5}">
                          <a16:colId xmlns:a16="http://schemas.microsoft.com/office/drawing/2014/main" val="3893536160"/>
                        </a:ext>
                      </a:extLst>
                    </a:gridCol>
                    <a:gridCol w="1062052">
                      <a:extLst>
                        <a:ext uri="{9D8B030D-6E8A-4147-A177-3AD203B41FA5}">
                          <a16:colId xmlns:a16="http://schemas.microsoft.com/office/drawing/2014/main" val="1720726784"/>
                        </a:ext>
                      </a:extLst>
                    </a:gridCol>
                  </a:tblGrid>
                  <a:tr h="6628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Value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Precipitation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type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Precision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Recall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F1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N.o</a:t>
                          </a:r>
                          <a:r>
                            <a:rPr lang="sv-SE" sz="1000" dirty="0"/>
                            <a:t>. </a:t>
                          </a:r>
                          <a:r>
                            <a:rPr lang="sv-SE" sz="1000" dirty="0" err="1"/>
                            <a:t>occurrences</a:t>
                          </a:r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1458068"/>
                      </a:ext>
                    </a:extLst>
                  </a:tr>
                  <a:tr h="6628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1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No </a:t>
                          </a:r>
                          <a:r>
                            <a:rPr lang="sv-SE" sz="1000" dirty="0" err="1"/>
                            <a:t>precipitation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0.90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0.92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0.91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18912</a:t>
                          </a:r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8538651"/>
                      </a:ext>
                    </a:extLst>
                  </a:tr>
                  <a:tr h="928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2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44079" r="-400571" b="-2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0.55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0.47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0.51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3222</a:t>
                          </a:r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77271857"/>
                      </a:ext>
                    </a:extLst>
                  </a:tr>
                  <a:tr h="9280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3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242484" r="-400571" b="-130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0.26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0.28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0.27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50</a:t>
                          </a:r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860445"/>
                      </a:ext>
                    </a:extLst>
                  </a:tr>
                  <a:tr h="5376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4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Snow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0.61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0.55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0.58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781</a:t>
                          </a:r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5411945"/>
                      </a:ext>
                    </a:extLst>
                  </a:tr>
                  <a:tr h="6628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6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Rain</a:t>
                          </a:r>
                          <a:r>
                            <a:rPr lang="sv-SE" sz="1000" dirty="0"/>
                            <a:t> and </a:t>
                          </a:r>
                          <a:r>
                            <a:rPr lang="sv-SE" sz="1000" dirty="0" err="1"/>
                            <a:t>snow</a:t>
                          </a:r>
                          <a:r>
                            <a:rPr lang="sv-SE" sz="1000" dirty="0"/>
                            <a:t> mixed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0.03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0.03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0.03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71</a:t>
                          </a:r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1404043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70792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D997572-6BE3-4BA5-B4E7-112E0E77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16390"/>
          </a:xfrm>
        </p:spPr>
        <p:txBody>
          <a:bodyPr/>
          <a:lstStyle/>
          <a:p>
            <a:r>
              <a:rPr lang="sv-SE" sz="2800" dirty="0" err="1"/>
              <a:t>Results</a:t>
            </a:r>
            <a:r>
              <a:rPr lang="sv-SE" sz="2800" dirty="0"/>
              <a:t> – </a:t>
            </a:r>
            <a:r>
              <a:rPr lang="sv-SE" sz="2800" dirty="0" err="1"/>
              <a:t>predict</a:t>
            </a:r>
            <a:r>
              <a:rPr lang="sv-SE" sz="2800" dirty="0"/>
              <a:t> TIRS road </a:t>
            </a:r>
            <a:r>
              <a:rPr lang="sv-SE" sz="2800" dirty="0" err="1"/>
              <a:t>surface</a:t>
            </a:r>
            <a:r>
              <a:rPr lang="sv-SE" sz="2800" dirty="0"/>
              <a:t> </a:t>
            </a:r>
            <a:r>
              <a:rPr lang="sv-SE" sz="2800" dirty="0" err="1"/>
              <a:t>temperature</a:t>
            </a:r>
            <a:r>
              <a:rPr lang="sv-SE" sz="2800" dirty="0"/>
              <a:t> </a:t>
            </a:r>
            <a:endParaRPr lang="en-US" sz="2800" dirty="0"/>
          </a:p>
        </p:txBody>
      </p:sp>
      <p:graphicFrame>
        <p:nvGraphicFramePr>
          <p:cNvPr id="7" name="Platshållare för innehåll 6">
            <a:extLst>
              <a:ext uri="{FF2B5EF4-FFF2-40B4-BE49-F238E27FC236}">
                <a16:creationId xmlns:a16="http://schemas.microsoft.com/office/drawing/2014/main" id="{4562895C-2F3A-4D27-97F8-21AC76D00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3253884"/>
              </p:ext>
            </p:extLst>
          </p:nvPr>
        </p:nvGraphicFramePr>
        <p:xfrm>
          <a:off x="1982602" y="1175018"/>
          <a:ext cx="810773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77">
                  <a:extLst>
                    <a:ext uri="{9D8B030D-6E8A-4147-A177-3AD203B41FA5}">
                      <a16:colId xmlns:a16="http://schemas.microsoft.com/office/drawing/2014/main" val="3130783960"/>
                    </a:ext>
                  </a:extLst>
                </a:gridCol>
                <a:gridCol w="2702577">
                  <a:extLst>
                    <a:ext uri="{9D8B030D-6E8A-4147-A177-3AD203B41FA5}">
                      <a16:colId xmlns:a16="http://schemas.microsoft.com/office/drawing/2014/main" val="505850799"/>
                    </a:ext>
                  </a:extLst>
                </a:gridCol>
                <a:gridCol w="2702577">
                  <a:extLst>
                    <a:ext uri="{9D8B030D-6E8A-4147-A177-3AD203B41FA5}">
                      <a16:colId xmlns:a16="http://schemas.microsoft.com/office/drawing/2014/main" val="2205432491"/>
                    </a:ext>
                  </a:extLst>
                </a:gridCol>
              </a:tblGrid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Input feature </a:t>
                      </a:r>
                      <a:r>
                        <a:rPr lang="sv-SE" sz="900" dirty="0" err="1"/>
                        <a:t>relevancy</a:t>
                      </a:r>
                      <a:r>
                        <a:rPr lang="sv-SE" sz="900" dirty="0"/>
                        <a:t> ranking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Input feature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Correlation</a:t>
                      </a:r>
                      <a:r>
                        <a:rPr lang="sv-SE" sz="900" dirty="0"/>
                        <a:t> score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934679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DST111 road </a:t>
                      </a:r>
                      <a:r>
                        <a:rPr lang="sv-SE" sz="900" dirty="0" err="1"/>
                        <a:t>surface</a:t>
                      </a:r>
                      <a:r>
                        <a:rPr lang="sv-SE" sz="900" dirty="0"/>
                        <a:t> </a:t>
                      </a:r>
                      <a:r>
                        <a:rPr lang="sv-SE" sz="900" dirty="0" err="1"/>
                        <a:t>temperature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7688772.49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922841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Road </a:t>
                      </a:r>
                      <a:r>
                        <a:rPr lang="sv-SE" sz="900" dirty="0" err="1"/>
                        <a:t>surface</a:t>
                      </a:r>
                      <a:r>
                        <a:rPr lang="sv-SE" sz="900" dirty="0"/>
                        <a:t> </a:t>
                      </a:r>
                      <a:r>
                        <a:rPr lang="sv-SE" sz="900" dirty="0" err="1"/>
                        <a:t>condition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11048.87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297980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3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Road </a:t>
                      </a:r>
                      <a:r>
                        <a:rPr lang="sv-SE" sz="900" dirty="0" err="1"/>
                        <a:t>friction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6840.20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948177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4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Month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4300.00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753322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5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Hour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1968.02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32678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6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Precipitation</a:t>
                      </a:r>
                      <a:r>
                        <a:rPr lang="sv-SE" sz="900" dirty="0"/>
                        <a:t> </a:t>
                      </a:r>
                      <a:r>
                        <a:rPr lang="sv-SE" sz="900" dirty="0" err="1"/>
                        <a:t>type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1784.49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299551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7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Precipitation</a:t>
                      </a:r>
                      <a:r>
                        <a:rPr lang="sv-SE" sz="900" dirty="0"/>
                        <a:t> </a:t>
                      </a:r>
                      <a:r>
                        <a:rPr lang="sv-SE" sz="900" dirty="0" err="1"/>
                        <a:t>amount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238.91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62481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Platshållare för innehåll 6">
                <a:extLst>
                  <a:ext uri="{FF2B5EF4-FFF2-40B4-BE49-F238E27FC236}">
                    <a16:creationId xmlns:a16="http://schemas.microsoft.com/office/drawing/2014/main" id="{503F012B-0C1D-440D-99CA-0A91D448A63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4062708"/>
                  </p:ext>
                </p:extLst>
              </p:nvPr>
            </p:nvGraphicFramePr>
            <p:xfrm>
              <a:off x="998474" y="4800504"/>
              <a:ext cx="10075985" cy="17649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5197">
                      <a:extLst>
                        <a:ext uri="{9D8B030D-6E8A-4147-A177-3AD203B41FA5}">
                          <a16:colId xmlns:a16="http://schemas.microsoft.com/office/drawing/2014/main" val="3130783960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505850799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2205432491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2946764234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450664893"/>
                        </a:ext>
                      </a:extLst>
                    </a:gridCol>
                  </a:tblGrid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Algorithm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Optimized</a:t>
                          </a:r>
                          <a:r>
                            <a:rPr lang="sv-SE" sz="900" dirty="0"/>
                            <a:t> hyperparameter </a:t>
                          </a:r>
                          <a:r>
                            <a:rPr lang="sv-SE" sz="900" dirty="0" err="1"/>
                            <a:t>settings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Best choice </a:t>
                          </a:r>
                          <a:r>
                            <a:rPr lang="sv-SE" sz="900" dirty="0" err="1"/>
                            <a:t>of</a:t>
                          </a:r>
                          <a:r>
                            <a:rPr lang="sv-SE" sz="900" dirty="0"/>
                            <a:t> input features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Best </a:t>
                          </a:r>
                          <a:r>
                            <a:rPr lang="sv-SE" sz="900" dirty="0" err="1"/>
                            <a:t>performance</a:t>
                          </a:r>
                          <a:r>
                            <a:rPr lang="sv-SE" sz="900" dirty="0"/>
                            <a:t>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sv-SE" sz="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v-SE" sz="900" b="1" i="1" smtClean="0">
                                      <a:latin typeface="Cambria Math" panose="02040503050406030204" pitchFamily="18" charset="0"/>
                                    </a:rPr>
                                    <m:t>𝑴𝑺𝑬</m:t>
                                  </m:r>
                                </m:e>
                                <m:sub>
                                  <m:r>
                                    <a:rPr lang="sv-SE" sz="900" b="1" i="1" smtClean="0">
                                      <a:latin typeface="Cambria Math" panose="02040503050406030204" pitchFamily="18" charset="0"/>
                                    </a:rPr>
                                    <m:t>𝒕𝒆𝒔𝒕</m:t>
                                  </m:r>
                                </m:sub>
                              </m:sSub>
                            </m:oMath>
                          </a14:m>
                          <a:r>
                            <a:rPr lang="sv-SE" sz="900" dirty="0"/>
                            <a:t>, </a:t>
                          </a:r>
                          <a:r>
                            <a:rPr lang="sv-SE" sz="900" dirty="0" err="1"/>
                            <a:t>overfitting</a:t>
                          </a:r>
                          <a:r>
                            <a:rPr lang="sv-SE" sz="900" dirty="0"/>
                            <a:t>)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Best </a:t>
                          </a:r>
                          <a:r>
                            <a:rPr lang="sv-SE" sz="900" dirty="0" err="1"/>
                            <a:t>performance</a:t>
                          </a:r>
                          <a:r>
                            <a:rPr lang="sv-SE" sz="9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sv-SE" sz="9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v-SE" sz="900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sv-SE" sz="900" b="1" i="1" smtClean="0">
                                      <a:latin typeface="Cambria Math" panose="02040503050406030204" pitchFamily="18" charset="0"/>
                                    </a:rPr>
                                    <m:t>𝒂𝒄𝒄</m:t>
                                  </m:r>
                                </m:sub>
                              </m:sSub>
                            </m:oMath>
                          </a14:m>
                          <a:endParaRPr lang="en-US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8934679"/>
                      </a:ext>
                    </a:extLst>
                  </a:tr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OLS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Scikit-learn</a:t>
                          </a:r>
                          <a:r>
                            <a:rPr lang="sv-SE" sz="900" dirty="0"/>
                            <a:t> default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Top</a:t>
                          </a:r>
                          <a:r>
                            <a:rPr lang="sv-SE" sz="900" dirty="0"/>
                            <a:t> 5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(1.19, 0.02)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1.21</a:t>
                          </a:r>
                          <a:endParaRPr lang="en-US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922841"/>
                      </a:ext>
                    </a:extLst>
                  </a:tr>
                  <a:tr h="1850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CART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Scikit-learn</a:t>
                          </a:r>
                          <a:r>
                            <a:rPr lang="sv-SE" sz="900" dirty="0"/>
                            <a:t> default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Top</a:t>
                          </a:r>
                          <a:r>
                            <a:rPr lang="sv-SE" sz="900" dirty="0"/>
                            <a:t> 1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(1.01, 0.05)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1.06</a:t>
                          </a:r>
                          <a:endParaRPr lang="en-US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729798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kNN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sv-SE" sz="900" b="0" i="0" dirty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sv-SE" sz="900" b="0" i="0" dirty="0" smtClean="0">
                                    <a:latin typeface="Cambria Math" panose="02040503050406030204" pitchFamily="18" charset="0"/>
                                  </a:rPr>
                                  <m:t> =64</m:t>
                                </m:r>
                              </m:oMath>
                            </m:oMathPara>
                          </a14:m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Top</a:t>
                          </a:r>
                          <a:r>
                            <a:rPr lang="sv-SE" sz="900" dirty="0"/>
                            <a:t> 2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(1.00, 0.04)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1.04</a:t>
                          </a:r>
                          <a:endParaRPr lang="en-US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94817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MLP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N.o</a:t>
                          </a:r>
                          <a:r>
                            <a:rPr lang="sv-SE" sz="900" b="1" dirty="0"/>
                            <a:t>. </a:t>
                          </a:r>
                          <a:r>
                            <a:rPr lang="sv-SE" sz="900" b="1" dirty="0" err="1"/>
                            <a:t>hidden</a:t>
                          </a:r>
                          <a:r>
                            <a:rPr lang="sv-SE" sz="900" b="1" dirty="0"/>
                            <a:t> </a:t>
                          </a:r>
                          <a:r>
                            <a:rPr lang="sv-SE" sz="900" b="1" dirty="0" err="1"/>
                            <a:t>nodes</a:t>
                          </a:r>
                          <a:r>
                            <a:rPr lang="sv-SE" sz="900" b="1" dirty="0"/>
                            <a:t>: 64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Top</a:t>
                          </a:r>
                          <a:r>
                            <a:rPr lang="sv-SE" sz="900" b="1" dirty="0"/>
                            <a:t> 5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(0.88, 0.01)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0.89</a:t>
                          </a:r>
                          <a:endParaRPr lang="en-US" sz="9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75332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Lasso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v-SE" sz="900" b="0" i="1" dirty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sv-SE" sz="900" b="0" i="0" dirty="0" smtClean="0">
                                    <a:latin typeface="Cambria Math" panose="02040503050406030204" pitchFamily="18" charset="0"/>
                                  </a:rPr>
                                  <m:t>=0.001</m:t>
                                </m:r>
                              </m:oMath>
                            </m:oMathPara>
                          </a14:m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Top</a:t>
                          </a:r>
                          <a:r>
                            <a:rPr lang="sv-SE" sz="900" dirty="0"/>
                            <a:t> 1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(1.22, 0.02)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1.24</a:t>
                          </a:r>
                          <a:endParaRPr lang="en-US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2532678"/>
                      </a:ext>
                    </a:extLst>
                  </a:tr>
                  <a:tr h="1850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Random</a:t>
                          </a:r>
                          <a:r>
                            <a:rPr lang="sv-SE" sz="900" dirty="0"/>
                            <a:t> </a:t>
                          </a:r>
                          <a:r>
                            <a:rPr lang="sv-SE" sz="900" dirty="0" err="1"/>
                            <a:t>forest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Scikit-learn</a:t>
                          </a:r>
                          <a:r>
                            <a:rPr lang="sv-SE" sz="900" dirty="0"/>
                            <a:t> default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Top</a:t>
                          </a:r>
                          <a:r>
                            <a:rPr lang="sv-SE" sz="900" dirty="0"/>
                            <a:t> 1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(1.01, 0.05)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1.06</a:t>
                          </a:r>
                          <a:endParaRPr lang="en-US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82995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Platshållare för innehåll 6">
                <a:extLst>
                  <a:ext uri="{FF2B5EF4-FFF2-40B4-BE49-F238E27FC236}">
                    <a16:creationId xmlns:a16="http://schemas.microsoft.com/office/drawing/2014/main" id="{503F012B-0C1D-440D-99CA-0A91D448A63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4062708"/>
                  </p:ext>
                </p:extLst>
              </p:nvPr>
            </p:nvGraphicFramePr>
            <p:xfrm>
              <a:off x="998474" y="4800504"/>
              <a:ext cx="10075985" cy="17649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5197">
                      <a:extLst>
                        <a:ext uri="{9D8B030D-6E8A-4147-A177-3AD203B41FA5}">
                          <a16:colId xmlns:a16="http://schemas.microsoft.com/office/drawing/2014/main" val="3130783960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505850799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2205432491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2946764234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45066489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Algorithm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Optimized</a:t>
                          </a:r>
                          <a:r>
                            <a:rPr lang="sv-SE" sz="900" dirty="0"/>
                            <a:t> hyperparameter </a:t>
                          </a:r>
                          <a:r>
                            <a:rPr lang="sv-SE" sz="900" dirty="0" err="1"/>
                            <a:t>settings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Best choice </a:t>
                          </a:r>
                          <a:r>
                            <a:rPr lang="sv-SE" sz="900" dirty="0" err="1"/>
                            <a:t>of</a:t>
                          </a:r>
                          <a:r>
                            <a:rPr lang="sv-SE" sz="900" dirty="0"/>
                            <a:t> input features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667" r="-101208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667" r="-1208" b="-3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8934679"/>
                      </a:ext>
                    </a:extLst>
                  </a:tr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OLS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Scikit-learn</a:t>
                          </a:r>
                          <a:r>
                            <a:rPr lang="sv-SE" sz="900" dirty="0"/>
                            <a:t> default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Top</a:t>
                          </a:r>
                          <a:r>
                            <a:rPr lang="sv-SE" sz="900" dirty="0"/>
                            <a:t> 5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(1.19, 0.02)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1.21</a:t>
                          </a:r>
                          <a:endParaRPr lang="en-US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922841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CART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Scikit-learn</a:t>
                          </a:r>
                          <a:r>
                            <a:rPr lang="sv-SE" sz="900" dirty="0"/>
                            <a:t> default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Top</a:t>
                          </a:r>
                          <a:r>
                            <a:rPr lang="sv-SE" sz="900" dirty="0"/>
                            <a:t> 1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(1.01, 0.05)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1.06</a:t>
                          </a:r>
                          <a:endParaRPr lang="en-US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7297980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kNN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2" t="-371053" r="-300906" b="-3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Top</a:t>
                          </a:r>
                          <a:r>
                            <a:rPr lang="sv-SE" sz="900" dirty="0"/>
                            <a:t> 2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(1.00, 0.04)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1.04</a:t>
                          </a:r>
                          <a:endParaRPr lang="en-US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94817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MLP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N.o</a:t>
                          </a:r>
                          <a:r>
                            <a:rPr lang="sv-SE" sz="900" b="1" dirty="0"/>
                            <a:t>. </a:t>
                          </a:r>
                          <a:r>
                            <a:rPr lang="sv-SE" sz="900" b="1" dirty="0" err="1"/>
                            <a:t>hidden</a:t>
                          </a:r>
                          <a:r>
                            <a:rPr lang="sv-SE" sz="900" b="1" dirty="0"/>
                            <a:t> </a:t>
                          </a:r>
                          <a:r>
                            <a:rPr lang="sv-SE" sz="900" b="1" dirty="0" err="1"/>
                            <a:t>nodes</a:t>
                          </a:r>
                          <a:r>
                            <a:rPr lang="sv-SE" sz="900" b="1" dirty="0"/>
                            <a:t>: 64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Top</a:t>
                          </a:r>
                          <a:r>
                            <a:rPr lang="sv-SE" sz="900" b="1" dirty="0"/>
                            <a:t> 5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(0.88, 0.01)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0.89</a:t>
                          </a:r>
                          <a:endParaRPr lang="en-US" sz="9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753322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Lasso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2" t="-586486" r="-300906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Top</a:t>
                          </a:r>
                          <a:r>
                            <a:rPr lang="sv-SE" sz="900" dirty="0"/>
                            <a:t> 1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(1.22, 0.02)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1.24</a:t>
                          </a:r>
                          <a:endParaRPr lang="en-US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2532678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Random</a:t>
                          </a:r>
                          <a:r>
                            <a:rPr lang="sv-SE" sz="900" dirty="0"/>
                            <a:t> </a:t>
                          </a:r>
                          <a:r>
                            <a:rPr lang="sv-SE" sz="900" dirty="0" err="1"/>
                            <a:t>forest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Scikit-learn</a:t>
                          </a:r>
                          <a:r>
                            <a:rPr lang="sv-SE" sz="900" dirty="0"/>
                            <a:t> default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 err="1"/>
                            <a:t>Top</a:t>
                          </a:r>
                          <a:r>
                            <a:rPr lang="sv-SE" sz="900" dirty="0"/>
                            <a:t> 1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(1.01, 0.05)</a:t>
                          </a:r>
                          <a:endParaRPr lang="en-US" sz="9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dirty="0"/>
                            <a:t>1.06</a:t>
                          </a:r>
                          <a:endParaRPr lang="en-US" sz="9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82995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Pil: nedåt 8">
            <a:extLst>
              <a:ext uri="{FF2B5EF4-FFF2-40B4-BE49-F238E27FC236}">
                <a16:creationId xmlns:a16="http://schemas.microsoft.com/office/drawing/2014/main" id="{90EA552D-8B3A-4125-955F-00B101BFEBDE}"/>
              </a:ext>
            </a:extLst>
          </p:cNvPr>
          <p:cNvSpPr/>
          <p:nvPr/>
        </p:nvSpPr>
        <p:spPr>
          <a:xfrm>
            <a:off x="5895973" y="3109728"/>
            <a:ext cx="400053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875B10A1-4BF1-4C71-B131-0087C2C317AA}"/>
              </a:ext>
            </a:extLst>
          </p:cNvPr>
          <p:cNvSpPr txBox="1"/>
          <p:nvPr/>
        </p:nvSpPr>
        <p:spPr>
          <a:xfrm>
            <a:off x="2921095" y="3440495"/>
            <a:ext cx="6349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dirty="0" err="1"/>
              <a:t>Find</a:t>
            </a:r>
            <a:r>
              <a:rPr lang="sv-SE" sz="1400" dirty="0"/>
              <a:t> </a:t>
            </a:r>
            <a:r>
              <a:rPr lang="sv-SE" sz="1400" dirty="0" err="1"/>
              <a:t>optimized</a:t>
            </a:r>
            <a:r>
              <a:rPr lang="sv-SE" sz="1400" dirty="0"/>
              <a:t> choice </a:t>
            </a:r>
            <a:r>
              <a:rPr lang="sv-SE" sz="1400" dirty="0" err="1"/>
              <a:t>of</a:t>
            </a:r>
            <a:r>
              <a:rPr lang="sv-SE" sz="1400" dirty="0"/>
              <a:t> </a:t>
            </a:r>
            <a:r>
              <a:rPr lang="sv-SE" sz="1400" dirty="0" err="1"/>
              <a:t>top</a:t>
            </a:r>
            <a:r>
              <a:rPr lang="sv-SE" sz="1400" dirty="0"/>
              <a:t> relevant input features for </a:t>
            </a:r>
            <a:r>
              <a:rPr lang="sv-SE" sz="1400" dirty="0" err="1"/>
              <a:t>each</a:t>
            </a:r>
            <a:r>
              <a:rPr lang="sv-SE" sz="1400" dirty="0"/>
              <a:t> </a:t>
            </a:r>
            <a:r>
              <a:rPr lang="sv-SE" sz="1400" dirty="0" err="1"/>
              <a:t>algorithm</a:t>
            </a:r>
            <a:endParaRPr lang="en-US" sz="1400" dirty="0"/>
          </a:p>
        </p:txBody>
      </p:sp>
      <p:sp>
        <p:nvSpPr>
          <p:cNvPr id="11" name="Pil: nedåt 10">
            <a:extLst>
              <a:ext uri="{FF2B5EF4-FFF2-40B4-BE49-F238E27FC236}">
                <a16:creationId xmlns:a16="http://schemas.microsoft.com/office/drawing/2014/main" id="{0FEA2958-6629-4566-8218-14B8EC10BACE}"/>
              </a:ext>
            </a:extLst>
          </p:cNvPr>
          <p:cNvSpPr/>
          <p:nvPr/>
        </p:nvSpPr>
        <p:spPr>
          <a:xfrm>
            <a:off x="5895973" y="3797315"/>
            <a:ext cx="400053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94E4074C-3413-4361-A32B-BB421D819CF6}"/>
              </a:ext>
            </a:extLst>
          </p:cNvPr>
          <p:cNvSpPr txBox="1"/>
          <p:nvPr/>
        </p:nvSpPr>
        <p:spPr>
          <a:xfrm>
            <a:off x="2921094" y="4128082"/>
            <a:ext cx="6349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err="1"/>
              <a:t>Optimize</a:t>
            </a:r>
            <a:r>
              <a:rPr lang="sv-SE" sz="1400" dirty="0"/>
              <a:t> hyperparameters</a:t>
            </a:r>
            <a:endParaRPr lang="en-US" sz="1400" dirty="0"/>
          </a:p>
        </p:txBody>
      </p:sp>
      <p:sp>
        <p:nvSpPr>
          <p:cNvPr id="13" name="Pil: nedåt 12">
            <a:extLst>
              <a:ext uri="{FF2B5EF4-FFF2-40B4-BE49-F238E27FC236}">
                <a16:creationId xmlns:a16="http://schemas.microsoft.com/office/drawing/2014/main" id="{AF46978E-5FDD-40C4-AD7A-CBCC690B54B2}"/>
              </a:ext>
            </a:extLst>
          </p:cNvPr>
          <p:cNvSpPr/>
          <p:nvPr/>
        </p:nvSpPr>
        <p:spPr>
          <a:xfrm>
            <a:off x="5895973" y="4458849"/>
            <a:ext cx="400053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194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423129C0-23CF-4218-85C6-32FF465B8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2" y="1385290"/>
            <a:ext cx="5449889" cy="4087416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D997572-6BE3-4BA5-B4E7-112E0E77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3200" dirty="0" err="1"/>
              <a:t>Results</a:t>
            </a:r>
            <a:r>
              <a:rPr lang="sv-SE" sz="3200" dirty="0"/>
              <a:t> – </a:t>
            </a:r>
            <a:r>
              <a:rPr lang="sv-SE" sz="3200" dirty="0" err="1"/>
              <a:t>predict</a:t>
            </a:r>
            <a:r>
              <a:rPr lang="sv-SE" sz="3200" dirty="0"/>
              <a:t> TIRS road </a:t>
            </a:r>
            <a:r>
              <a:rPr lang="sv-SE" sz="3200" dirty="0" err="1"/>
              <a:t>surface</a:t>
            </a:r>
            <a:r>
              <a:rPr lang="sv-SE" sz="3200" dirty="0"/>
              <a:t> </a:t>
            </a:r>
            <a:r>
              <a:rPr lang="sv-SE" sz="3200" dirty="0" err="1"/>
              <a:t>temperature</a:t>
            </a:r>
            <a:r>
              <a:rPr lang="sv-SE" sz="3200" dirty="0"/>
              <a:t> </a:t>
            </a:r>
            <a:endParaRPr lang="en-US" sz="3200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7877FCC3-BC09-4E6D-A1B0-FEEE12BBA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sv-SE" dirty="0"/>
              <a:t>Winner: MLP</a:t>
            </a:r>
          </a:p>
          <a:p>
            <a:pPr>
              <a:lnSpc>
                <a:spcPct val="90000"/>
              </a:lnSpc>
            </a:pPr>
            <a:r>
              <a:rPr lang="sv-SE" dirty="0"/>
              <a:t>MSE = 0.89 </a:t>
            </a:r>
          </a:p>
          <a:p>
            <a:pPr>
              <a:lnSpc>
                <a:spcPct val="90000"/>
              </a:lnSpc>
            </a:pPr>
            <a:r>
              <a:rPr lang="sv-SE" dirty="0"/>
              <a:t>Settings: 64 </a:t>
            </a:r>
            <a:r>
              <a:rPr lang="sv-SE" dirty="0" err="1"/>
              <a:t>hidden</a:t>
            </a:r>
            <a:r>
              <a:rPr lang="sv-SE" dirty="0"/>
              <a:t> </a:t>
            </a:r>
            <a:r>
              <a:rPr lang="sv-SE" dirty="0" err="1"/>
              <a:t>nodes</a:t>
            </a:r>
            <a:endParaRPr lang="sv-SE" dirty="0"/>
          </a:p>
          <a:p>
            <a:pPr>
              <a:lnSpc>
                <a:spcPct val="90000"/>
              </a:lnSpc>
            </a:pPr>
            <a:r>
              <a:rPr lang="sv-SE" dirty="0"/>
              <a:t>Input features: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DST111 road surface temperature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road surface condition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road friction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month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hour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precipitation type</a:t>
            </a:r>
          </a:p>
        </p:txBody>
      </p:sp>
    </p:spTree>
    <p:extLst>
      <p:ext uri="{BB962C8B-B14F-4D97-AF65-F5344CB8AC3E}">
        <p14:creationId xmlns:p14="http://schemas.microsoft.com/office/powerpoint/2010/main" val="3476639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D997572-6BE3-4BA5-B4E7-112E0E77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16390"/>
          </a:xfrm>
        </p:spPr>
        <p:txBody>
          <a:bodyPr/>
          <a:lstStyle/>
          <a:p>
            <a:r>
              <a:rPr lang="sv-SE" sz="2800" dirty="0" err="1"/>
              <a:t>Results</a:t>
            </a:r>
            <a:r>
              <a:rPr lang="sv-SE" sz="2800" dirty="0"/>
              <a:t> – </a:t>
            </a:r>
            <a:r>
              <a:rPr lang="sv-SE" sz="2800" dirty="0" err="1"/>
              <a:t>predict</a:t>
            </a:r>
            <a:r>
              <a:rPr lang="sv-SE" sz="2800" dirty="0"/>
              <a:t> </a:t>
            </a:r>
            <a:r>
              <a:rPr lang="sv-SE" sz="2800" dirty="0" err="1"/>
              <a:t>precipitation</a:t>
            </a:r>
            <a:r>
              <a:rPr lang="sv-SE" sz="2800" dirty="0"/>
              <a:t> </a:t>
            </a:r>
            <a:r>
              <a:rPr lang="sv-SE" sz="2800" dirty="0" err="1"/>
              <a:t>amount</a:t>
            </a:r>
            <a:r>
              <a:rPr lang="sv-SE" sz="2800" dirty="0"/>
              <a:t> </a:t>
            </a:r>
            <a:endParaRPr lang="en-US" sz="2800" dirty="0"/>
          </a:p>
        </p:txBody>
      </p:sp>
      <p:graphicFrame>
        <p:nvGraphicFramePr>
          <p:cNvPr id="7" name="Platshållare för innehåll 6">
            <a:extLst>
              <a:ext uri="{FF2B5EF4-FFF2-40B4-BE49-F238E27FC236}">
                <a16:creationId xmlns:a16="http://schemas.microsoft.com/office/drawing/2014/main" id="{4562895C-2F3A-4D27-97F8-21AC76D00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7736488"/>
              </p:ext>
            </p:extLst>
          </p:nvPr>
        </p:nvGraphicFramePr>
        <p:xfrm>
          <a:off x="2042133" y="1460581"/>
          <a:ext cx="810773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77">
                  <a:extLst>
                    <a:ext uri="{9D8B030D-6E8A-4147-A177-3AD203B41FA5}">
                      <a16:colId xmlns:a16="http://schemas.microsoft.com/office/drawing/2014/main" val="3130783960"/>
                    </a:ext>
                  </a:extLst>
                </a:gridCol>
                <a:gridCol w="2702577">
                  <a:extLst>
                    <a:ext uri="{9D8B030D-6E8A-4147-A177-3AD203B41FA5}">
                      <a16:colId xmlns:a16="http://schemas.microsoft.com/office/drawing/2014/main" val="505850799"/>
                    </a:ext>
                  </a:extLst>
                </a:gridCol>
                <a:gridCol w="2702577">
                  <a:extLst>
                    <a:ext uri="{9D8B030D-6E8A-4147-A177-3AD203B41FA5}">
                      <a16:colId xmlns:a16="http://schemas.microsoft.com/office/drawing/2014/main" val="2205432491"/>
                    </a:ext>
                  </a:extLst>
                </a:gridCol>
              </a:tblGrid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Input feature </a:t>
                      </a:r>
                      <a:r>
                        <a:rPr lang="sv-SE" sz="900" dirty="0" err="1"/>
                        <a:t>relevancy</a:t>
                      </a:r>
                      <a:r>
                        <a:rPr lang="sv-SE" sz="900" dirty="0"/>
                        <a:t> ranking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Input feature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Correlation</a:t>
                      </a:r>
                      <a:r>
                        <a:rPr lang="sv-SE" sz="900" dirty="0"/>
                        <a:t> score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934679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Road </a:t>
                      </a:r>
                      <a:r>
                        <a:rPr lang="sv-SE" sz="900" dirty="0" err="1"/>
                        <a:t>friction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4478.75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922841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Road </a:t>
                      </a:r>
                      <a:r>
                        <a:rPr lang="sv-SE" sz="900" dirty="0" err="1"/>
                        <a:t>surface</a:t>
                      </a:r>
                      <a:r>
                        <a:rPr lang="sv-SE" sz="900" dirty="0"/>
                        <a:t> </a:t>
                      </a:r>
                      <a:r>
                        <a:rPr lang="sv-SE" sz="900" dirty="0" err="1"/>
                        <a:t>condition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2793.48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297980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3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DST111 road </a:t>
                      </a:r>
                      <a:r>
                        <a:rPr lang="sv-SE" sz="900" dirty="0" err="1"/>
                        <a:t>surface</a:t>
                      </a:r>
                      <a:r>
                        <a:rPr lang="sv-SE" sz="900" dirty="0"/>
                        <a:t> </a:t>
                      </a:r>
                      <a:r>
                        <a:rPr lang="sv-SE" sz="900" dirty="0" err="1"/>
                        <a:t>temperature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234.64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948177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4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Month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60.36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753322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5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Hour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19.93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326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Platshållare för innehåll 6">
                <a:extLst>
                  <a:ext uri="{FF2B5EF4-FFF2-40B4-BE49-F238E27FC236}">
                    <a16:creationId xmlns:a16="http://schemas.microsoft.com/office/drawing/2014/main" id="{503F012B-0C1D-440D-99CA-0A91D448A63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21265058"/>
                  </p:ext>
                </p:extLst>
              </p:nvPr>
            </p:nvGraphicFramePr>
            <p:xfrm>
              <a:off x="998474" y="4800504"/>
              <a:ext cx="10075985" cy="17649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5197">
                      <a:extLst>
                        <a:ext uri="{9D8B030D-6E8A-4147-A177-3AD203B41FA5}">
                          <a16:colId xmlns:a16="http://schemas.microsoft.com/office/drawing/2014/main" val="3130783960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505850799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2205432491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2946764234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450664893"/>
                        </a:ext>
                      </a:extLst>
                    </a:gridCol>
                  </a:tblGrid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Algorithm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Optimized</a:t>
                          </a:r>
                          <a:r>
                            <a:rPr lang="sv-SE" sz="900" b="0" dirty="0"/>
                            <a:t> hyperparameter </a:t>
                          </a:r>
                          <a:r>
                            <a:rPr lang="sv-SE" sz="900" b="0" dirty="0" err="1"/>
                            <a:t>settings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Best choice </a:t>
                          </a:r>
                          <a:r>
                            <a:rPr lang="sv-SE" sz="900" b="0" dirty="0" err="1"/>
                            <a:t>of</a:t>
                          </a:r>
                          <a:r>
                            <a:rPr lang="sv-SE" sz="900" b="0" dirty="0"/>
                            <a:t> input features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Best </a:t>
                          </a:r>
                          <a:r>
                            <a:rPr lang="sv-SE" sz="900" b="0" dirty="0" err="1"/>
                            <a:t>performance</a:t>
                          </a:r>
                          <a:r>
                            <a:rPr lang="sv-SE" sz="900" b="0" dirty="0"/>
                            <a:t>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sv-SE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v-SE" sz="900" b="0" i="1" smtClean="0">
                                      <a:latin typeface="Cambria Math" panose="02040503050406030204" pitchFamily="18" charset="0"/>
                                    </a:rPr>
                                    <m:t>𝑀𝑆𝐸</m:t>
                                  </m:r>
                                </m:e>
                                <m:sub>
                                  <m:r>
                                    <a:rPr lang="sv-SE" sz="900" b="0" i="1" smtClean="0">
                                      <a:latin typeface="Cambria Math" panose="02040503050406030204" pitchFamily="18" charset="0"/>
                                    </a:rPr>
                                    <m:t>𝑡𝑒𝑠𝑡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sv-SE" sz="900" b="0" dirty="0"/>
                            <a:t>, </a:t>
                          </a:r>
                          <a:r>
                            <a:rPr lang="sv-SE" sz="900" b="0" dirty="0" err="1"/>
                            <a:t>overfitting</a:t>
                          </a:r>
                          <a:r>
                            <a:rPr lang="sv-SE" sz="900" b="0" dirty="0"/>
                            <a:t>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Best </a:t>
                          </a:r>
                          <a:r>
                            <a:rPr lang="sv-SE" sz="900" b="0" dirty="0" err="1"/>
                            <a:t>performance</a:t>
                          </a:r>
                          <a:r>
                            <a:rPr lang="sv-SE" sz="900" b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sv-SE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v-SE" sz="9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sv-SE" sz="900" b="0" i="1" smtClean="0">
                                      <a:latin typeface="Cambria Math" panose="02040503050406030204" pitchFamily="18" charset="0"/>
                                    </a:rPr>
                                    <m:t>𝑎𝑐𝑐</m:t>
                                  </m:r>
                                </m:sub>
                              </m:sSub>
                            </m:oMath>
                          </a14:m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8934679"/>
                      </a:ext>
                    </a:extLst>
                  </a:tr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OLS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Scikit-learn</a:t>
                          </a:r>
                          <a:r>
                            <a:rPr lang="sv-SE" sz="900" b="0" dirty="0"/>
                            <a:t> default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Top</a:t>
                          </a:r>
                          <a:r>
                            <a:rPr lang="sv-SE" sz="900" b="0" dirty="0"/>
                            <a:t> 1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(0.58, -0.06)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0.52</a:t>
                          </a:r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922841"/>
                      </a:ext>
                    </a:extLst>
                  </a:tr>
                  <a:tr h="1850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CART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Scikit-learn</a:t>
                          </a:r>
                          <a:r>
                            <a:rPr lang="sv-SE" sz="900" b="0" dirty="0"/>
                            <a:t> default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Top</a:t>
                          </a:r>
                          <a:r>
                            <a:rPr lang="sv-SE" sz="900" b="0" dirty="0"/>
                            <a:t> 1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(0.62, 0.17)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0.79</a:t>
                          </a:r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729798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kNN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v-SE" sz="900" b="1" i="0" dirty="0" smtClean="0">
                                    <a:latin typeface="Cambria Math" panose="02040503050406030204" pitchFamily="18" charset="0"/>
                                  </a:rPr>
                                  <m:t>𝐤</m:t>
                                </m:r>
                                <m:r>
                                  <a:rPr lang="sv-SE" sz="900" b="1" i="0" dirty="0" smtClean="0"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r>
                                  <a:rPr lang="sv-SE" sz="900" b="1" i="0" dirty="0" smtClean="0">
                                    <a:latin typeface="Cambria Math" panose="02040503050406030204" pitchFamily="18" charset="0"/>
                                  </a:rPr>
                                  <m:t>𝟔𝟒</m:t>
                                </m:r>
                              </m:oMath>
                            </m:oMathPara>
                          </a14:m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Top</a:t>
                          </a:r>
                          <a:r>
                            <a:rPr lang="sv-SE" sz="900" b="1" dirty="0"/>
                            <a:t> 1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(0.54, -0.05)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0.49</a:t>
                          </a:r>
                          <a:endParaRPr lang="en-US" sz="9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94817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MLP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N.o</a:t>
                          </a:r>
                          <a:r>
                            <a:rPr lang="sv-SE" sz="900" b="1" dirty="0"/>
                            <a:t>. </a:t>
                          </a:r>
                          <a:r>
                            <a:rPr lang="sv-SE" sz="900" b="1" dirty="0" err="1"/>
                            <a:t>hidden</a:t>
                          </a:r>
                          <a:r>
                            <a:rPr lang="sv-SE" sz="900" b="1" dirty="0"/>
                            <a:t> </a:t>
                          </a:r>
                          <a:r>
                            <a:rPr lang="sv-SE" sz="900" b="1" dirty="0" err="1"/>
                            <a:t>nodes</a:t>
                          </a:r>
                          <a:r>
                            <a:rPr lang="sv-SE" sz="900" b="1" dirty="0"/>
                            <a:t>: 256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Top</a:t>
                          </a:r>
                          <a:r>
                            <a:rPr lang="sv-SE" sz="900" b="1" dirty="0"/>
                            <a:t> 1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(0.55, -0.06)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0.49</a:t>
                          </a:r>
                          <a:endParaRPr lang="en-US" sz="9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75332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Lasso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v-SE" sz="900" b="0" i="1" dirty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sv-SE" sz="900" b="0" i="0" dirty="0" smtClean="0">
                                    <a:latin typeface="Cambria Math" panose="02040503050406030204" pitchFamily="18" charset="0"/>
                                  </a:rPr>
                                  <m:t>=0.001</m:t>
                                </m:r>
                              </m:oMath>
                            </m:oMathPara>
                          </a14:m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Top</a:t>
                          </a:r>
                          <a:r>
                            <a:rPr lang="sv-SE" sz="900" b="0" dirty="0"/>
                            <a:t> 1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(0.58, -0.06)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0.52</a:t>
                          </a:r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2532678"/>
                      </a:ext>
                    </a:extLst>
                  </a:tr>
                  <a:tr h="1850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Random</a:t>
                          </a:r>
                          <a:r>
                            <a:rPr lang="sv-SE" sz="900" b="0" dirty="0"/>
                            <a:t> </a:t>
                          </a:r>
                          <a:r>
                            <a:rPr lang="sv-SE" sz="900" b="0" dirty="0" err="1"/>
                            <a:t>forest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Scikit-learn</a:t>
                          </a:r>
                          <a:r>
                            <a:rPr lang="sv-SE" sz="900" b="0" dirty="0"/>
                            <a:t> default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Top</a:t>
                          </a:r>
                          <a:r>
                            <a:rPr lang="sv-SE" sz="900" b="0" dirty="0"/>
                            <a:t> 1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(0.57, 0.11)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0.68</a:t>
                          </a:r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82995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Platshållare för innehåll 6">
                <a:extLst>
                  <a:ext uri="{FF2B5EF4-FFF2-40B4-BE49-F238E27FC236}">
                    <a16:creationId xmlns:a16="http://schemas.microsoft.com/office/drawing/2014/main" id="{503F012B-0C1D-440D-99CA-0A91D448A63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21265058"/>
                  </p:ext>
                </p:extLst>
              </p:nvPr>
            </p:nvGraphicFramePr>
            <p:xfrm>
              <a:off x="998474" y="4800504"/>
              <a:ext cx="10075985" cy="17649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5197">
                      <a:extLst>
                        <a:ext uri="{9D8B030D-6E8A-4147-A177-3AD203B41FA5}">
                          <a16:colId xmlns:a16="http://schemas.microsoft.com/office/drawing/2014/main" val="3130783960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505850799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2205432491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2946764234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45066489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Algorithm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Optimized</a:t>
                          </a:r>
                          <a:r>
                            <a:rPr lang="sv-SE" sz="900" b="0" dirty="0"/>
                            <a:t> hyperparameter </a:t>
                          </a:r>
                          <a:r>
                            <a:rPr lang="sv-SE" sz="900" b="0" dirty="0" err="1"/>
                            <a:t>settings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Best choice </a:t>
                          </a:r>
                          <a:r>
                            <a:rPr lang="sv-SE" sz="900" b="0" dirty="0" err="1"/>
                            <a:t>of</a:t>
                          </a:r>
                          <a:r>
                            <a:rPr lang="sv-SE" sz="900" b="0" dirty="0"/>
                            <a:t> input features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667" r="-101208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667" r="-1208" b="-3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8934679"/>
                      </a:ext>
                    </a:extLst>
                  </a:tr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OLS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Scikit-learn</a:t>
                          </a:r>
                          <a:r>
                            <a:rPr lang="sv-SE" sz="900" b="0" dirty="0"/>
                            <a:t> default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Top</a:t>
                          </a:r>
                          <a:r>
                            <a:rPr lang="sv-SE" sz="900" b="0" dirty="0"/>
                            <a:t> 1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(0.58, -0.06)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0.52</a:t>
                          </a:r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922841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CART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Scikit-learn</a:t>
                          </a:r>
                          <a:r>
                            <a:rPr lang="sv-SE" sz="900" b="0" dirty="0"/>
                            <a:t> default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Top</a:t>
                          </a:r>
                          <a:r>
                            <a:rPr lang="sv-SE" sz="900" b="0" dirty="0"/>
                            <a:t> 1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(0.62, 0.17)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0.79</a:t>
                          </a:r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7297980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kNN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2" t="-371053" r="-300906" b="-3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Top</a:t>
                          </a:r>
                          <a:r>
                            <a:rPr lang="sv-SE" sz="900" b="1" dirty="0"/>
                            <a:t> 1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(0.54, -0.05)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0.49</a:t>
                          </a:r>
                          <a:endParaRPr lang="en-US" sz="9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94817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MLP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N.o</a:t>
                          </a:r>
                          <a:r>
                            <a:rPr lang="sv-SE" sz="900" b="1" dirty="0"/>
                            <a:t>. </a:t>
                          </a:r>
                          <a:r>
                            <a:rPr lang="sv-SE" sz="900" b="1" dirty="0" err="1"/>
                            <a:t>hidden</a:t>
                          </a:r>
                          <a:r>
                            <a:rPr lang="sv-SE" sz="900" b="1" dirty="0"/>
                            <a:t> </a:t>
                          </a:r>
                          <a:r>
                            <a:rPr lang="sv-SE" sz="900" b="1" dirty="0" err="1"/>
                            <a:t>nodes</a:t>
                          </a:r>
                          <a:r>
                            <a:rPr lang="sv-SE" sz="900" b="1" dirty="0"/>
                            <a:t>: 256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Top</a:t>
                          </a:r>
                          <a:r>
                            <a:rPr lang="sv-SE" sz="900" b="1" dirty="0"/>
                            <a:t> 1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(0.55, -0.06)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0.49</a:t>
                          </a:r>
                          <a:endParaRPr lang="en-US" sz="9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753322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Lasso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2" t="-586486" r="-300906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Top</a:t>
                          </a:r>
                          <a:r>
                            <a:rPr lang="sv-SE" sz="900" b="0" dirty="0"/>
                            <a:t> 1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(0.58, -0.06)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0.52</a:t>
                          </a:r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2532678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Random</a:t>
                          </a:r>
                          <a:r>
                            <a:rPr lang="sv-SE" sz="900" b="0" dirty="0"/>
                            <a:t> </a:t>
                          </a:r>
                          <a:r>
                            <a:rPr lang="sv-SE" sz="900" b="0" dirty="0" err="1"/>
                            <a:t>forest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Scikit-learn</a:t>
                          </a:r>
                          <a:r>
                            <a:rPr lang="sv-SE" sz="900" b="0" dirty="0"/>
                            <a:t> default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Top</a:t>
                          </a:r>
                          <a:r>
                            <a:rPr lang="sv-SE" sz="900" b="0" dirty="0"/>
                            <a:t> 1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(0.57, 0.11)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0.68</a:t>
                          </a:r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82995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Pil: nedåt 8">
            <a:extLst>
              <a:ext uri="{FF2B5EF4-FFF2-40B4-BE49-F238E27FC236}">
                <a16:creationId xmlns:a16="http://schemas.microsoft.com/office/drawing/2014/main" id="{90EA552D-8B3A-4125-955F-00B101BFEBDE}"/>
              </a:ext>
            </a:extLst>
          </p:cNvPr>
          <p:cNvSpPr/>
          <p:nvPr/>
        </p:nvSpPr>
        <p:spPr>
          <a:xfrm>
            <a:off x="5895973" y="2991998"/>
            <a:ext cx="400053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875B10A1-4BF1-4C71-B131-0087C2C317AA}"/>
              </a:ext>
            </a:extLst>
          </p:cNvPr>
          <p:cNvSpPr txBox="1"/>
          <p:nvPr/>
        </p:nvSpPr>
        <p:spPr>
          <a:xfrm>
            <a:off x="2921094" y="3352711"/>
            <a:ext cx="6349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dirty="0" err="1"/>
              <a:t>Find</a:t>
            </a:r>
            <a:r>
              <a:rPr lang="sv-SE" sz="1400" dirty="0"/>
              <a:t> </a:t>
            </a:r>
            <a:r>
              <a:rPr lang="sv-SE" sz="1400" dirty="0" err="1"/>
              <a:t>optimized</a:t>
            </a:r>
            <a:r>
              <a:rPr lang="sv-SE" sz="1400" dirty="0"/>
              <a:t> choice </a:t>
            </a:r>
            <a:r>
              <a:rPr lang="sv-SE" sz="1400" dirty="0" err="1"/>
              <a:t>of</a:t>
            </a:r>
            <a:r>
              <a:rPr lang="sv-SE" sz="1400" dirty="0"/>
              <a:t> </a:t>
            </a:r>
            <a:r>
              <a:rPr lang="sv-SE" sz="1400" dirty="0" err="1"/>
              <a:t>top</a:t>
            </a:r>
            <a:r>
              <a:rPr lang="sv-SE" sz="1400" dirty="0"/>
              <a:t> relevant input features for </a:t>
            </a:r>
            <a:r>
              <a:rPr lang="sv-SE" sz="1400" dirty="0" err="1"/>
              <a:t>each</a:t>
            </a:r>
            <a:r>
              <a:rPr lang="sv-SE" sz="1400" dirty="0"/>
              <a:t> </a:t>
            </a:r>
            <a:r>
              <a:rPr lang="sv-SE" sz="1400" dirty="0" err="1"/>
              <a:t>algorithm</a:t>
            </a:r>
            <a:endParaRPr lang="en-US" sz="1400" dirty="0"/>
          </a:p>
        </p:txBody>
      </p:sp>
      <p:sp>
        <p:nvSpPr>
          <p:cNvPr id="11" name="Pil: nedåt 10">
            <a:extLst>
              <a:ext uri="{FF2B5EF4-FFF2-40B4-BE49-F238E27FC236}">
                <a16:creationId xmlns:a16="http://schemas.microsoft.com/office/drawing/2014/main" id="{0FEA2958-6629-4566-8218-14B8EC10BACE}"/>
              </a:ext>
            </a:extLst>
          </p:cNvPr>
          <p:cNvSpPr/>
          <p:nvPr/>
        </p:nvSpPr>
        <p:spPr>
          <a:xfrm>
            <a:off x="5895973" y="3728482"/>
            <a:ext cx="400053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94E4074C-3413-4361-A32B-BB421D819CF6}"/>
              </a:ext>
            </a:extLst>
          </p:cNvPr>
          <p:cNvSpPr txBox="1"/>
          <p:nvPr/>
        </p:nvSpPr>
        <p:spPr>
          <a:xfrm>
            <a:off x="2921094" y="4039999"/>
            <a:ext cx="6349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err="1"/>
              <a:t>Optimize</a:t>
            </a:r>
            <a:r>
              <a:rPr lang="sv-SE" sz="1400" dirty="0"/>
              <a:t> hyperparameters</a:t>
            </a:r>
            <a:endParaRPr lang="en-US" sz="1400" dirty="0"/>
          </a:p>
        </p:txBody>
      </p:sp>
      <p:sp>
        <p:nvSpPr>
          <p:cNvPr id="13" name="Pil: nedåt 12">
            <a:extLst>
              <a:ext uri="{FF2B5EF4-FFF2-40B4-BE49-F238E27FC236}">
                <a16:creationId xmlns:a16="http://schemas.microsoft.com/office/drawing/2014/main" id="{AF46978E-5FDD-40C4-AD7A-CBCC690B54B2}"/>
              </a:ext>
            </a:extLst>
          </p:cNvPr>
          <p:cNvSpPr/>
          <p:nvPr/>
        </p:nvSpPr>
        <p:spPr>
          <a:xfrm>
            <a:off x="5895973" y="4397861"/>
            <a:ext cx="400053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37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Bildobjekt 4" descr="En bild som visar skärmbild&#10;&#10;Beskrivning genererad med hög exakthet">
            <a:extLst>
              <a:ext uri="{FF2B5EF4-FFF2-40B4-BE49-F238E27FC236}">
                <a16:creationId xmlns:a16="http://schemas.microsoft.com/office/drawing/2014/main" id="{25673784-60D1-44B4-B692-158C16672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2" y="1385290"/>
            <a:ext cx="5449889" cy="4087416"/>
          </a:xfrm>
          <a:prstGeom prst="rect">
            <a:avLst/>
          </a:prstGeom>
          <a:effectLst/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D997572-6BE3-4BA5-B4E7-112E0E77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3600" err="1"/>
              <a:t>Results</a:t>
            </a:r>
            <a:r>
              <a:rPr lang="sv-SE" sz="3600"/>
              <a:t> – </a:t>
            </a:r>
            <a:r>
              <a:rPr lang="sv-SE" sz="3600" err="1"/>
              <a:t>predict</a:t>
            </a:r>
            <a:r>
              <a:rPr lang="sv-SE" sz="3600"/>
              <a:t> </a:t>
            </a:r>
            <a:r>
              <a:rPr lang="sv-SE" sz="3600" err="1"/>
              <a:t>precipitation</a:t>
            </a:r>
            <a:r>
              <a:rPr lang="sv-SE" sz="3600"/>
              <a:t> </a:t>
            </a:r>
            <a:r>
              <a:rPr lang="sv-SE" sz="3600" err="1"/>
              <a:t>amount</a:t>
            </a:r>
            <a:endParaRPr lang="en-US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latshållare för innehåll 3">
                <a:extLst>
                  <a:ext uri="{FF2B5EF4-FFF2-40B4-BE49-F238E27FC236}">
                    <a16:creationId xmlns:a16="http://schemas.microsoft.com/office/drawing/2014/main" id="{7877FCC3-BC09-4E6D-A1B0-FEEE12BBAB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438400"/>
                <a:ext cx="4166509" cy="3785419"/>
              </a:xfrm>
            </p:spPr>
            <p:txBody>
              <a:bodyPr>
                <a:normAutofit/>
              </a:bodyPr>
              <a:lstStyle/>
              <a:p>
                <a:r>
                  <a:rPr lang="sv-SE" dirty="0"/>
                  <a:t>Winner: </a:t>
                </a:r>
                <a:r>
                  <a:rPr lang="sv-SE" dirty="0" err="1"/>
                  <a:t>kNN</a:t>
                </a:r>
                <a:endParaRPr lang="sv-SE" dirty="0"/>
              </a:p>
              <a:p>
                <a:r>
                  <a:rPr lang="sv-SE" dirty="0"/>
                  <a:t>MSE = 0.54 </a:t>
                </a:r>
              </a:p>
              <a:p>
                <a:r>
                  <a:rPr lang="sv-SE" dirty="0"/>
                  <a:t>Settings: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=64</m:t>
                    </m:r>
                  </m:oMath>
                </a14:m>
                <a:endParaRPr lang="sv-SE" dirty="0"/>
              </a:p>
              <a:p>
                <a:r>
                  <a:rPr lang="sv-SE" dirty="0"/>
                  <a:t>Input feature:</a:t>
                </a:r>
              </a:p>
              <a:p>
                <a:pPr lvl="1"/>
                <a:r>
                  <a:rPr lang="en-US" dirty="0"/>
                  <a:t>road friction</a:t>
                </a:r>
              </a:p>
            </p:txBody>
          </p:sp>
        </mc:Choice>
        <mc:Fallback xmlns="">
          <p:sp>
            <p:nvSpPr>
              <p:cNvPr id="4" name="Platshållare för innehåll 3">
                <a:extLst>
                  <a:ext uri="{FF2B5EF4-FFF2-40B4-BE49-F238E27FC236}">
                    <a16:creationId xmlns:a16="http://schemas.microsoft.com/office/drawing/2014/main" id="{7877FCC3-BC09-4E6D-A1B0-FEEE12BBAB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438400"/>
                <a:ext cx="4166509" cy="3785419"/>
              </a:xfrm>
              <a:blipFill>
                <a:blip r:embed="rId4"/>
                <a:stretch>
                  <a:fillRect l="-585" t="-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8349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D997572-6BE3-4BA5-B4E7-112E0E77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16390"/>
          </a:xfrm>
        </p:spPr>
        <p:txBody>
          <a:bodyPr/>
          <a:lstStyle/>
          <a:p>
            <a:r>
              <a:rPr lang="sv-SE" sz="2800" dirty="0" err="1"/>
              <a:t>Results</a:t>
            </a:r>
            <a:r>
              <a:rPr lang="sv-SE" sz="2800" dirty="0"/>
              <a:t> – </a:t>
            </a:r>
            <a:r>
              <a:rPr lang="sv-SE" sz="2800" dirty="0" err="1"/>
              <a:t>predict</a:t>
            </a:r>
            <a:r>
              <a:rPr lang="sv-SE" sz="2800" dirty="0"/>
              <a:t> DST111 road </a:t>
            </a:r>
            <a:r>
              <a:rPr lang="sv-SE" sz="2800" dirty="0" err="1"/>
              <a:t>surface</a:t>
            </a:r>
            <a:r>
              <a:rPr lang="sv-SE" sz="2800" dirty="0"/>
              <a:t> </a:t>
            </a:r>
            <a:r>
              <a:rPr lang="sv-SE" sz="2800" dirty="0" err="1"/>
              <a:t>temperature</a:t>
            </a:r>
            <a:r>
              <a:rPr lang="sv-SE" sz="2800" dirty="0"/>
              <a:t> </a:t>
            </a:r>
            <a:endParaRPr lang="en-US" sz="2800" dirty="0"/>
          </a:p>
        </p:txBody>
      </p:sp>
      <p:graphicFrame>
        <p:nvGraphicFramePr>
          <p:cNvPr id="7" name="Platshållare för innehåll 6">
            <a:extLst>
              <a:ext uri="{FF2B5EF4-FFF2-40B4-BE49-F238E27FC236}">
                <a16:creationId xmlns:a16="http://schemas.microsoft.com/office/drawing/2014/main" id="{4562895C-2F3A-4D27-97F8-21AC76D00C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9876349"/>
              </p:ext>
            </p:extLst>
          </p:nvPr>
        </p:nvGraphicFramePr>
        <p:xfrm>
          <a:off x="1982602" y="1175018"/>
          <a:ext cx="8107731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577">
                  <a:extLst>
                    <a:ext uri="{9D8B030D-6E8A-4147-A177-3AD203B41FA5}">
                      <a16:colId xmlns:a16="http://schemas.microsoft.com/office/drawing/2014/main" val="3130783960"/>
                    </a:ext>
                  </a:extLst>
                </a:gridCol>
                <a:gridCol w="2702577">
                  <a:extLst>
                    <a:ext uri="{9D8B030D-6E8A-4147-A177-3AD203B41FA5}">
                      <a16:colId xmlns:a16="http://schemas.microsoft.com/office/drawing/2014/main" val="505850799"/>
                    </a:ext>
                  </a:extLst>
                </a:gridCol>
                <a:gridCol w="2702577">
                  <a:extLst>
                    <a:ext uri="{9D8B030D-6E8A-4147-A177-3AD203B41FA5}">
                      <a16:colId xmlns:a16="http://schemas.microsoft.com/office/drawing/2014/main" val="2205432491"/>
                    </a:ext>
                  </a:extLst>
                </a:gridCol>
              </a:tblGrid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Input feature </a:t>
                      </a:r>
                      <a:r>
                        <a:rPr lang="sv-SE" sz="900" dirty="0" err="1"/>
                        <a:t>relevancy</a:t>
                      </a:r>
                      <a:r>
                        <a:rPr lang="sv-SE" sz="900" dirty="0"/>
                        <a:t> ranking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Input feature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Correlation</a:t>
                      </a:r>
                      <a:r>
                        <a:rPr lang="sv-SE" sz="900" dirty="0"/>
                        <a:t> score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934679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Road </a:t>
                      </a:r>
                      <a:r>
                        <a:rPr lang="sv-SE" sz="900" dirty="0" err="1"/>
                        <a:t>surface</a:t>
                      </a:r>
                      <a:r>
                        <a:rPr lang="sv-SE" sz="900" dirty="0"/>
                        <a:t> </a:t>
                      </a:r>
                      <a:r>
                        <a:rPr lang="sv-SE" sz="900" dirty="0" err="1"/>
                        <a:t>condition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11636.00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922841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2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Road </a:t>
                      </a:r>
                      <a:r>
                        <a:rPr lang="sv-SE" sz="900" dirty="0" err="1"/>
                        <a:t>friction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7411.80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297980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3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Month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4990.95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948177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4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Precipitation</a:t>
                      </a:r>
                      <a:r>
                        <a:rPr lang="sv-SE" sz="900" dirty="0"/>
                        <a:t> </a:t>
                      </a:r>
                      <a:r>
                        <a:rPr lang="sv-SE" sz="900" dirty="0" err="1"/>
                        <a:t>type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1897.37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753322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5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Hour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1784.49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532678"/>
                  </a:ext>
                </a:extLst>
              </a:tr>
              <a:tr h="196465"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6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 err="1"/>
                        <a:t>Precipitation</a:t>
                      </a:r>
                      <a:r>
                        <a:rPr lang="sv-SE" sz="900" dirty="0"/>
                        <a:t> </a:t>
                      </a:r>
                      <a:r>
                        <a:rPr lang="sv-SE" sz="900" dirty="0" err="1"/>
                        <a:t>amount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900" dirty="0"/>
                        <a:t>234.64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29955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Platshållare för innehåll 6">
                <a:extLst>
                  <a:ext uri="{FF2B5EF4-FFF2-40B4-BE49-F238E27FC236}">
                    <a16:creationId xmlns:a16="http://schemas.microsoft.com/office/drawing/2014/main" id="{503F012B-0C1D-440D-99CA-0A91D448A63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2561992"/>
                  </p:ext>
                </p:extLst>
              </p:nvPr>
            </p:nvGraphicFramePr>
            <p:xfrm>
              <a:off x="998474" y="4800504"/>
              <a:ext cx="10075985" cy="17649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5197">
                      <a:extLst>
                        <a:ext uri="{9D8B030D-6E8A-4147-A177-3AD203B41FA5}">
                          <a16:colId xmlns:a16="http://schemas.microsoft.com/office/drawing/2014/main" val="3130783960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505850799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2205432491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2946764234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450664893"/>
                        </a:ext>
                      </a:extLst>
                    </a:gridCol>
                  </a:tblGrid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Algorithm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Optimized</a:t>
                          </a:r>
                          <a:r>
                            <a:rPr lang="sv-SE" sz="900" b="0" dirty="0"/>
                            <a:t> hyperparameter </a:t>
                          </a:r>
                          <a:r>
                            <a:rPr lang="sv-SE" sz="900" b="0" dirty="0" err="1"/>
                            <a:t>settings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Best choice </a:t>
                          </a:r>
                          <a:r>
                            <a:rPr lang="sv-SE" sz="900" b="0" dirty="0" err="1"/>
                            <a:t>of</a:t>
                          </a:r>
                          <a:r>
                            <a:rPr lang="sv-SE" sz="900" b="0" dirty="0"/>
                            <a:t> input features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Best </a:t>
                          </a:r>
                          <a:r>
                            <a:rPr lang="sv-SE" sz="900" b="0" dirty="0" err="1"/>
                            <a:t>performance</a:t>
                          </a:r>
                          <a:r>
                            <a:rPr lang="sv-SE" sz="900" b="0" dirty="0"/>
                            <a:t>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sv-SE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v-SE" sz="900" b="0" i="1" smtClean="0">
                                      <a:latin typeface="Cambria Math" panose="02040503050406030204" pitchFamily="18" charset="0"/>
                                    </a:rPr>
                                    <m:t>𝑀𝑆𝐸</m:t>
                                  </m:r>
                                </m:e>
                                <m:sub>
                                  <m:r>
                                    <a:rPr lang="sv-SE" sz="900" b="0" i="1" smtClean="0">
                                      <a:latin typeface="Cambria Math" panose="02040503050406030204" pitchFamily="18" charset="0"/>
                                    </a:rPr>
                                    <m:t>𝑡𝑒𝑠𝑡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sv-SE" sz="900" b="0" dirty="0"/>
                            <a:t>, </a:t>
                          </a:r>
                          <a:r>
                            <a:rPr lang="sv-SE" sz="900" b="0" dirty="0" err="1"/>
                            <a:t>overfitting</a:t>
                          </a:r>
                          <a:r>
                            <a:rPr lang="sv-SE" sz="900" b="0" dirty="0"/>
                            <a:t>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Best </a:t>
                          </a:r>
                          <a:r>
                            <a:rPr lang="sv-SE" sz="900" b="0" dirty="0" err="1"/>
                            <a:t>performance</a:t>
                          </a:r>
                          <a:r>
                            <a:rPr lang="sv-SE" sz="900" b="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sv-SE" sz="9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v-SE" sz="9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sv-SE" sz="900" b="0" i="1" smtClean="0">
                                      <a:latin typeface="Cambria Math" panose="02040503050406030204" pitchFamily="18" charset="0"/>
                                    </a:rPr>
                                    <m:t>𝑎𝑐𝑐</m:t>
                                  </m:r>
                                </m:sub>
                              </m:sSub>
                            </m:oMath>
                          </a14:m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8934679"/>
                      </a:ext>
                    </a:extLst>
                  </a:tr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OLS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Scikit-learn</a:t>
                          </a:r>
                          <a:r>
                            <a:rPr lang="sv-SE" sz="900" b="0" dirty="0"/>
                            <a:t> default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Top</a:t>
                          </a:r>
                          <a:r>
                            <a:rPr lang="sv-SE" sz="900" b="0" dirty="0"/>
                            <a:t> 6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(70.45, 0.20)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70.65</a:t>
                          </a:r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922841"/>
                      </a:ext>
                    </a:extLst>
                  </a:tr>
                  <a:tr h="1850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CART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Scikit-learn</a:t>
                          </a:r>
                          <a:r>
                            <a:rPr lang="sv-SE" sz="900" b="0" dirty="0"/>
                            <a:t> default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Top</a:t>
                          </a:r>
                          <a:r>
                            <a:rPr lang="sv-SE" sz="900" b="0" dirty="0"/>
                            <a:t> 5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(10.27, 1.03)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11.30</a:t>
                          </a:r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729798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kNN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sv-SE" sz="900" b="0" i="0" dirty="0" smtClean="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sv-SE" sz="900" b="0" i="0" dirty="0" smtClean="0">
                                    <a:latin typeface="Cambria Math" panose="02040503050406030204" pitchFamily="18" charset="0"/>
                                  </a:rPr>
                                  <m:t> =32</m:t>
                                </m:r>
                              </m:oMath>
                            </m:oMathPara>
                          </a14:m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Top</a:t>
                          </a:r>
                          <a:r>
                            <a:rPr lang="sv-SE" sz="900" b="0" dirty="0"/>
                            <a:t> 6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(11.83, 0.65)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12.48</a:t>
                          </a:r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94817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MLP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N.o</a:t>
                          </a:r>
                          <a:r>
                            <a:rPr lang="sv-SE" sz="900" b="0" dirty="0"/>
                            <a:t>. </a:t>
                          </a:r>
                          <a:r>
                            <a:rPr lang="sv-SE" sz="900" b="0" dirty="0" err="1"/>
                            <a:t>hidden</a:t>
                          </a:r>
                          <a:r>
                            <a:rPr lang="sv-SE" sz="900" b="0" dirty="0"/>
                            <a:t> </a:t>
                          </a:r>
                          <a:r>
                            <a:rPr lang="sv-SE" sz="900" b="0" dirty="0" err="1"/>
                            <a:t>nodes</a:t>
                          </a:r>
                          <a:r>
                            <a:rPr lang="sv-SE" sz="900" b="0" dirty="0"/>
                            <a:t>: 256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Top</a:t>
                          </a:r>
                          <a:r>
                            <a:rPr lang="sv-SE" sz="900" b="0" dirty="0"/>
                            <a:t> 6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(11.46, 0.27)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11.73</a:t>
                          </a:r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75332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Lasso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v-SE" sz="900" b="0" i="1" dirty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sv-SE" sz="900" b="0" i="0" dirty="0" smtClean="0">
                                    <a:latin typeface="Cambria Math" panose="02040503050406030204" pitchFamily="18" charset="0"/>
                                  </a:rPr>
                                  <m:t>=0.001</m:t>
                                </m:r>
                              </m:oMath>
                            </m:oMathPara>
                          </a14:m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Top</a:t>
                          </a:r>
                          <a:r>
                            <a:rPr lang="sv-SE" sz="900" b="0" dirty="0"/>
                            <a:t> 6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(71.43, 0.19)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71.62</a:t>
                          </a:r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2532678"/>
                      </a:ext>
                    </a:extLst>
                  </a:tr>
                  <a:tr h="18503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Random</a:t>
                          </a:r>
                          <a:r>
                            <a:rPr lang="sv-SE" sz="900" b="1" dirty="0"/>
                            <a:t> </a:t>
                          </a:r>
                          <a:r>
                            <a:rPr lang="sv-SE" sz="900" b="1" dirty="0" err="1"/>
                            <a:t>forest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Scikit-learn</a:t>
                          </a:r>
                          <a:r>
                            <a:rPr lang="sv-SE" sz="900" b="1" dirty="0"/>
                            <a:t> default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Top</a:t>
                          </a:r>
                          <a:r>
                            <a:rPr lang="sv-SE" sz="900" b="1" dirty="0"/>
                            <a:t> 5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(10.16, 0.86)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11.02</a:t>
                          </a:r>
                          <a:endParaRPr lang="en-US" sz="9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82995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Platshållare för innehåll 6">
                <a:extLst>
                  <a:ext uri="{FF2B5EF4-FFF2-40B4-BE49-F238E27FC236}">
                    <a16:creationId xmlns:a16="http://schemas.microsoft.com/office/drawing/2014/main" id="{503F012B-0C1D-440D-99CA-0A91D448A63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2561992"/>
                  </p:ext>
                </p:extLst>
              </p:nvPr>
            </p:nvGraphicFramePr>
            <p:xfrm>
              <a:off x="998474" y="4800504"/>
              <a:ext cx="10075985" cy="17649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5197">
                      <a:extLst>
                        <a:ext uri="{9D8B030D-6E8A-4147-A177-3AD203B41FA5}">
                          <a16:colId xmlns:a16="http://schemas.microsoft.com/office/drawing/2014/main" val="3130783960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505850799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2205432491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2946764234"/>
                        </a:ext>
                      </a:extLst>
                    </a:gridCol>
                    <a:gridCol w="2015197">
                      <a:extLst>
                        <a:ext uri="{9D8B030D-6E8A-4147-A177-3AD203B41FA5}">
                          <a16:colId xmlns:a16="http://schemas.microsoft.com/office/drawing/2014/main" val="450664893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Algorithm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Optimized</a:t>
                          </a:r>
                          <a:r>
                            <a:rPr lang="sv-SE" sz="900" b="0" dirty="0"/>
                            <a:t> hyperparameter </a:t>
                          </a:r>
                          <a:r>
                            <a:rPr lang="sv-SE" sz="900" b="0" dirty="0" err="1"/>
                            <a:t>settings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Best choice </a:t>
                          </a:r>
                          <a:r>
                            <a:rPr lang="sv-SE" sz="900" b="0" dirty="0" err="1"/>
                            <a:t>of</a:t>
                          </a:r>
                          <a:r>
                            <a:rPr lang="sv-SE" sz="900" b="0" dirty="0"/>
                            <a:t> input features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000" t="-1667" r="-101208" b="-39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000" t="-1667" r="-1208" b="-39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8934679"/>
                      </a:ext>
                    </a:extLst>
                  </a:tr>
                  <a:tr h="2561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OLS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Scikit-learn</a:t>
                          </a:r>
                          <a:r>
                            <a:rPr lang="sv-SE" sz="900" b="0" dirty="0"/>
                            <a:t> default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Top</a:t>
                          </a:r>
                          <a:r>
                            <a:rPr lang="sv-SE" sz="900" b="0" dirty="0"/>
                            <a:t> 6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(70.45, 0.20)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70.65</a:t>
                          </a:r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81922841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CART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Scikit-learn</a:t>
                          </a:r>
                          <a:r>
                            <a:rPr lang="sv-SE" sz="900" b="0" dirty="0"/>
                            <a:t> default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Top</a:t>
                          </a:r>
                          <a:r>
                            <a:rPr lang="sv-SE" sz="900" b="0" dirty="0"/>
                            <a:t> 5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(10.27, 1.03)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11.30</a:t>
                          </a:r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7297980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kNN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2" t="-371053" r="-300906" b="-3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Top</a:t>
                          </a:r>
                          <a:r>
                            <a:rPr lang="sv-SE" sz="900" b="0" dirty="0"/>
                            <a:t> 6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(11.83, 0.65)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12.48</a:t>
                          </a:r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094817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MLP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N.o</a:t>
                          </a:r>
                          <a:r>
                            <a:rPr lang="sv-SE" sz="900" b="0" dirty="0"/>
                            <a:t>. </a:t>
                          </a:r>
                          <a:r>
                            <a:rPr lang="sv-SE" sz="900" b="0" dirty="0" err="1"/>
                            <a:t>hidden</a:t>
                          </a:r>
                          <a:r>
                            <a:rPr lang="sv-SE" sz="900" b="0" dirty="0"/>
                            <a:t> </a:t>
                          </a:r>
                          <a:r>
                            <a:rPr lang="sv-SE" sz="900" b="0" dirty="0" err="1"/>
                            <a:t>nodes</a:t>
                          </a:r>
                          <a:r>
                            <a:rPr lang="sv-SE" sz="900" b="0" dirty="0"/>
                            <a:t>: 256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Top</a:t>
                          </a:r>
                          <a:r>
                            <a:rPr lang="sv-SE" sz="900" b="0" dirty="0"/>
                            <a:t> 6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(11.46, 0.27)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11.73</a:t>
                          </a:r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0753322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Lasso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302" t="-586486" r="-300906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 err="1"/>
                            <a:t>Top</a:t>
                          </a:r>
                          <a:r>
                            <a:rPr lang="sv-SE" sz="900" b="0" dirty="0"/>
                            <a:t> 6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(71.43, 0.19)</a:t>
                          </a:r>
                          <a:endParaRPr lang="en-US" sz="9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0" dirty="0"/>
                            <a:t>71.62</a:t>
                          </a:r>
                          <a:endParaRPr lang="en-US" sz="9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2532678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Random</a:t>
                          </a:r>
                          <a:r>
                            <a:rPr lang="sv-SE" sz="900" b="1" dirty="0"/>
                            <a:t> </a:t>
                          </a:r>
                          <a:r>
                            <a:rPr lang="sv-SE" sz="900" b="1" dirty="0" err="1"/>
                            <a:t>forest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Scikit-learn</a:t>
                          </a:r>
                          <a:r>
                            <a:rPr lang="sv-SE" sz="900" b="1" dirty="0"/>
                            <a:t> default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 err="1"/>
                            <a:t>Top</a:t>
                          </a:r>
                          <a:r>
                            <a:rPr lang="sv-SE" sz="900" b="1" dirty="0"/>
                            <a:t> 5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(10.16, 0.86)</a:t>
                          </a:r>
                          <a:endParaRPr lang="en-US" sz="9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900" b="1" dirty="0"/>
                            <a:t>11.02</a:t>
                          </a:r>
                          <a:endParaRPr lang="en-US" sz="9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82995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Pil: nedåt 8">
            <a:extLst>
              <a:ext uri="{FF2B5EF4-FFF2-40B4-BE49-F238E27FC236}">
                <a16:creationId xmlns:a16="http://schemas.microsoft.com/office/drawing/2014/main" id="{90EA552D-8B3A-4125-955F-00B101BFEBDE}"/>
              </a:ext>
            </a:extLst>
          </p:cNvPr>
          <p:cNvSpPr/>
          <p:nvPr/>
        </p:nvSpPr>
        <p:spPr>
          <a:xfrm>
            <a:off x="5895973" y="2881128"/>
            <a:ext cx="400053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ruta 9">
            <a:extLst>
              <a:ext uri="{FF2B5EF4-FFF2-40B4-BE49-F238E27FC236}">
                <a16:creationId xmlns:a16="http://schemas.microsoft.com/office/drawing/2014/main" id="{875B10A1-4BF1-4C71-B131-0087C2C317AA}"/>
              </a:ext>
            </a:extLst>
          </p:cNvPr>
          <p:cNvSpPr txBox="1"/>
          <p:nvPr/>
        </p:nvSpPr>
        <p:spPr>
          <a:xfrm>
            <a:off x="2921094" y="3301914"/>
            <a:ext cx="6349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dirty="0" err="1"/>
              <a:t>Find</a:t>
            </a:r>
            <a:r>
              <a:rPr lang="sv-SE" sz="1400" dirty="0"/>
              <a:t> </a:t>
            </a:r>
            <a:r>
              <a:rPr lang="sv-SE" sz="1400" dirty="0" err="1"/>
              <a:t>optimized</a:t>
            </a:r>
            <a:r>
              <a:rPr lang="sv-SE" sz="1400" dirty="0"/>
              <a:t> choice </a:t>
            </a:r>
            <a:r>
              <a:rPr lang="sv-SE" sz="1400" dirty="0" err="1"/>
              <a:t>of</a:t>
            </a:r>
            <a:r>
              <a:rPr lang="sv-SE" sz="1400" dirty="0"/>
              <a:t> </a:t>
            </a:r>
            <a:r>
              <a:rPr lang="sv-SE" sz="1400" dirty="0" err="1"/>
              <a:t>top</a:t>
            </a:r>
            <a:r>
              <a:rPr lang="sv-SE" sz="1400" dirty="0"/>
              <a:t> relevant input features for </a:t>
            </a:r>
            <a:r>
              <a:rPr lang="sv-SE" sz="1400" dirty="0" err="1"/>
              <a:t>each</a:t>
            </a:r>
            <a:r>
              <a:rPr lang="sv-SE" sz="1400" dirty="0"/>
              <a:t> </a:t>
            </a:r>
            <a:r>
              <a:rPr lang="sv-SE" sz="1400" dirty="0" err="1"/>
              <a:t>algorithm</a:t>
            </a:r>
            <a:endParaRPr lang="en-US" sz="1400" dirty="0"/>
          </a:p>
        </p:txBody>
      </p:sp>
      <p:sp>
        <p:nvSpPr>
          <p:cNvPr id="11" name="Pil: nedåt 10">
            <a:extLst>
              <a:ext uri="{FF2B5EF4-FFF2-40B4-BE49-F238E27FC236}">
                <a16:creationId xmlns:a16="http://schemas.microsoft.com/office/drawing/2014/main" id="{0FEA2958-6629-4566-8218-14B8EC10BACE}"/>
              </a:ext>
            </a:extLst>
          </p:cNvPr>
          <p:cNvSpPr/>
          <p:nvPr/>
        </p:nvSpPr>
        <p:spPr>
          <a:xfrm>
            <a:off x="5895973" y="3666559"/>
            <a:ext cx="400053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ruta 11">
            <a:extLst>
              <a:ext uri="{FF2B5EF4-FFF2-40B4-BE49-F238E27FC236}">
                <a16:creationId xmlns:a16="http://schemas.microsoft.com/office/drawing/2014/main" id="{94E4074C-3413-4361-A32B-BB421D819CF6}"/>
              </a:ext>
            </a:extLst>
          </p:cNvPr>
          <p:cNvSpPr txBox="1"/>
          <p:nvPr/>
        </p:nvSpPr>
        <p:spPr>
          <a:xfrm>
            <a:off x="2921094" y="4030613"/>
            <a:ext cx="6349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 err="1"/>
              <a:t>Optimize</a:t>
            </a:r>
            <a:r>
              <a:rPr lang="sv-SE" sz="1400" dirty="0"/>
              <a:t> hyperparameters</a:t>
            </a:r>
            <a:endParaRPr lang="en-US" sz="1400" dirty="0"/>
          </a:p>
        </p:txBody>
      </p:sp>
      <p:sp>
        <p:nvSpPr>
          <p:cNvPr id="13" name="Pil: nedåt 12">
            <a:extLst>
              <a:ext uri="{FF2B5EF4-FFF2-40B4-BE49-F238E27FC236}">
                <a16:creationId xmlns:a16="http://schemas.microsoft.com/office/drawing/2014/main" id="{AF46978E-5FDD-40C4-AD7A-CBCC690B54B2}"/>
              </a:ext>
            </a:extLst>
          </p:cNvPr>
          <p:cNvSpPr/>
          <p:nvPr/>
        </p:nvSpPr>
        <p:spPr>
          <a:xfrm>
            <a:off x="5895973" y="4379718"/>
            <a:ext cx="400053" cy="3077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12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Bildobjekt 4" descr="En bild som visar karta, text&#10;&#10;Beskrivning genererad med hög exakthet">
            <a:extLst>
              <a:ext uri="{FF2B5EF4-FFF2-40B4-BE49-F238E27FC236}">
                <a16:creationId xmlns:a16="http://schemas.microsoft.com/office/drawing/2014/main" id="{32D5B267-8592-419D-91A9-04F7162E6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2" y="1385290"/>
            <a:ext cx="5449889" cy="4087416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D997572-6BE3-4BA5-B4E7-112E0E77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45089" cy="162232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sv-SE" sz="3600" dirty="0" err="1"/>
              <a:t>Results</a:t>
            </a:r>
            <a:r>
              <a:rPr lang="sv-SE" sz="3600" dirty="0"/>
              <a:t> – </a:t>
            </a:r>
            <a:r>
              <a:rPr lang="sv-SE" sz="3600" dirty="0" err="1"/>
              <a:t>predict</a:t>
            </a:r>
            <a:r>
              <a:rPr lang="sv-SE" sz="3600" dirty="0"/>
              <a:t> DST111 road </a:t>
            </a:r>
            <a:r>
              <a:rPr lang="sv-SE" sz="3600" dirty="0" err="1"/>
              <a:t>surface</a:t>
            </a:r>
            <a:r>
              <a:rPr lang="sv-SE" sz="3600" dirty="0"/>
              <a:t> </a:t>
            </a:r>
            <a:r>
              <a:rPr lang="sv-SE" sz="3600" dirty="0" err="1"/>
              <a:t>temperature</a:t>
            </a:r>
            <a:r>
              <a:rPr lang="sv-SE" sz="3600" dirty="0"/>
              <a:t> </a:t>
            </a:r>
            <a:endParaRPr lang="en-US" sz="3600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7877FCC3-BC09-4E6D-A1B0-FEEE12BBA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sv-SE" dirty="0"/>
              <a:t>Winner: </a:t>
            </a:r>
            <a:r>
              <a:rPr lang="sv-SE" dirty="0" err="1"/>
              <a:t>Random</a:t>
            </a:r>
            <a:r>
              <a:rPr lang="sv-SE" dirty="0"/>
              <a:t> </a:t>
            </a:r>
            <a:r>
              <a:rPr lang="sv-SE" dirty="0" err="1"/>
              <a:t>forest</a:t>
            </a:r>
            <a:endParaRPr lang="sv-SE"/>
          </a:p>
          <a:p>
            <a:r>
              <a:rPr lang="sv-SE" dirty="0"/>
              <a:t>MSE = 10.16 </a:t>
            </a:r>
            <a:endParaRPr lang="sv-SE"/>
          </a:p>
          <a:p>
            <a:r>
              <a:rPr lang="sv-SE" dirty="0"/>
              <a:t>Settings: </a:t>
            </a:r>
            <a:r>
              <a:rPr lang="sv-SE" dirty="0" err="1"/>
              <a:t>Scikit-learn</a:t>
            </a:r>
            <a:r>
              <a:rPr lang="sv-SE" dirty="0"/>
              <a:t> default</a:t>
            </a:r>
            <a:endParaRPr lang="sv-SE"/>
          </a:p>
          <a:p>
            <a:r>
              <a:rPr lang="sv-SE" dirty="0"/>
              <a:t>Input features:</a:t>
            </a:r>
            <a:endParaRPr lang="en-US"/>
          </a:p>
          <a:p>
            <a:pPr lvl="1"/>
            <a:r>
              <a:rPr lang="en-US" dirty="0"/>
              <a:t>road surface condition</a:t>
            </a:r>
            <a:endParaRPr lang="en-US"/>
          </a:p>
          <a:p>
            <a:pPr lvl="1"/>
            <a:r>
              <a:rPr lang="en-US" dirty="0"/>
              <a:t>road friction</a:t>
            </a:r>
            <a:endParaRPr lang="en-US"/>
          </a:p>
          <a:p>
            <a:pPr lvl="1"/>
            <a:r>
              <a:rPr lang="en-US" dirty="0"/>
              <a:t>Month</a:t>
            </a:r>
            <a:endParaRPr lang="en-US"/>
          </a:p>
          <a:p>
            <a:pPr lvl="1"/>
            <a:r>
              <a:rPr lang="en-US" dirty="0"/>
              <a:t>hour</a:t>
            </a:r>
            <a:endParaRPr lang="en-US"/>
          </a:p>
          <a:p>
            <a:pPr lvl="1"/>
            <a:r>
              <a:rPr lang="en-US" dirty="0"/>
              <a:t>precipitation type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27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94E9FC0-BA46-4417-AD4F-EA04E2B6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Discussion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CF8CA34F-4E2E-45EF-B102-0798FCCE74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v-SE" dirty="0"/>
                  <a:t>Good </a:t>
                </a:r>
                <a:r>
                  <a:rPr lang="sv-SE" dirty="0" err="1"/>
                  <a:t>enough</a:t>
                </a:r>
                <a:r>
                  <a:rPr lang="sv-SE" dirty="0"/>
                  <a:t>? </a:t>
                </a:r>
              </a:p>
              <a:p>
                <a:pPr lvl="1"/>
                <a:r>
                  <a:rPr lang="sv-SE" dirty="0"/>
                  <a:t>TIRS road </a:t>
                </a:r>
                <a:r>
                  <a:rPr lang="sv-SE" dirty="0" err="1"/>
                  <a:t>surface</a:t>
                </a:r>
                <a:r>
                  <a:rPr lang="sv-SE" dirty="0"/>
                  <a:t> temp: MSE = 0.89 </a:t>
                </a:r>
              </a:p>
              <a:p>
                <a:pPr lvl="1"/>
                <a:r>
                  <a:rPr lang="sv-SE" dirty="0"/>
                  <a:t>DST111 road </a:t>
                </a:r>
                <a:r>
                  <a:rPr lang="sv-SE" dirty="0" err="1"/>
                  <a:t>surface</a:t>
                </a:r>
                <a:r>
                  <a:rPr lang="sv-SE" dirty="0"/>
                  <a:t> temp:  MSE=10.16</a:t>
                </a:r>
              </a:p>
              <a:p>
                <a:pPr lvl="1"/>
                <a:r>
                  <a:rPr lang="sv-SE" dirty="0" err="1"/>
                  <a:t>Optic</a:t>
                </a:r>
                <a:r>
                  <a:rPr lang="sv-SE" dirty="0"/>
                  <a:t> Eye </a:t>
                </a:r>
                <a:r>
                  <a:rPr lang="sv-SE" dirty="0" err="1"/>
                  <a:t>precipitation</a:t>
                </a:r>
                <a:r>
                  <a:rPr lang="sv-SE" dirty="0"/>
                  <a:t> </a:t>
                </a:r>
                <a:r>
                  <a:rPr lang="sv-SE" dirty="0" err="1"/>
                  <a:t>amount</a:t>
                </a:r>
                <a:r>
                  <a:rPr lang="sv-SE" dirty="0"/>
                  <a:t>: MSE = 0.54 </a:t>
                </a:r>
              </a:p>
              <a:p>
                <a:pPr lvl="1"/>
                <a:r>
                  <a:rPr lang="sv-SE" dirty="0" err="1"/>
                  <a:t>Optic</a:t>
                </a:r>
                <a:r>
                  <a:rPr lang="sv-SE" dirty="0"/>
                  <a:t> Eye </a:t>
                </a:r>
                <a:r>
                  <a:rPr lang="sv-SE" dirty="0" err="1"/>
                  <a:t>Precipitation</a:t>
                </a:r>
                <a:r>
                  <a:rPr lang="sv-SE" dirty="0"/>
                  <a:t> </a:t>
                </a:r>
                <a:r>
                  <a:rPr lang="sv-SE" dirty="0" err="1"/>
                  <a:t>type</a:t>
                </a:r>
                <a:r>
                  <a:rPr lang="sv-SE" dirty="0"/>
                  <a:t>: </a:t>
                </a:r>
                <a:r>
                  <a:rPr lang="sv-SE" dirty="0" err="1"/>
                  <a:t>accuracy</a:t>
                </a:r>
                <a:r>
                  <a:rPr lang="sv-SE" dirty="0"/>
                  <a:t> = 0.84,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dirty="0"/>
                  <a:t> = 0.46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𝑎𝑐𝑐</m:t>
                        </m:r>
                      </m:sub>
                    </m:sSub>
                  </m:oMath>
                </a14:m>
                <a:r>
                  <a:rPr lang="en-US" dirty="0"/>
                  <a:t> and overfitting</a:t>
                </a:r>
              </a:p>
              <a:p>
                <a:r>
                  <a:rPr lang="sv-SE" dirty="0"/>
                  <a:t>Input feature ranking</a:t>
                </a:r>
              </a:p>
              <a:p>
                <a:r>
                  <a:rPr lang="sv-SE" dirty="0"/>
                  <a:t>Test </a:t>
                </a:r>
                <a:r>
                  <a:rPr lang="sv-SE" dirty="0" err="1"/>
                  <a:t>dataset</a:t>
                </a:r>
                <a:r>
                  <a:rPr lang="sv-SE" dirty="0"/>
                  <a:t> </a:t>
                </a:r>
                <a:r>
                  <a:rPr lang="sv-SE" dirty="0" err="1"/>
                  <a:t>completely</a:t>
                </a:r>
                <a:r>
                  <a:rPr lang="sv-SE" dirty="0"/>
                  <a:t> </a:t>
                </a:r>
                <a:r>
                  <a:rPr lang="sv-SE" dirty="0" err="1"/>
                  <a:t>unseen</a:t>
                </a:r>
                <a:r>
                  <a:rPr lang="sv-SE" dirty="0"/>
                  <a:t>?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CF8CA34F-4E2E-45EF-B102-0798FCCE74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765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C9731F9-B1B2-4A5C-8AF7-10510B72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Conclusions</a:t>
            </a:r>
            <a:r>
              <a:rPr lang="sv-SE" dirty="0"/>
              <a:t> - </a:t>
            </a:r>
            <a:r>
              <a:rPr lang="sv-SE" dirty="0" err="1"/>
              <a:t>optimized</a:t>
            </a:r>
            <a:r>
              <a:rPr lang="sv-SE" dirty="0"/>
              <a:t> </a:t>
            </a:r>
            <a:r>
              <a:rPr lang="sv-SE" dirty="0" err="1"/>
              <a:t>algorithms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Platshållare för innehåll 3">
                <a:extLst>
                  <a:ext uri="{FF2B5EF4-FFF2-40B4-BE49-F238E27FC236}">
                    <a16:creationId xmlns:a16="http://schemas.microsoft.com/office/drawing/2014/main" id="{B4EDDCC4-5A78-451E-8AD7-878FF5CA369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89114959"/>
                  </p:ext>
                </p:extLst>
              </p:nvPr>
            </p:nvGraphicFramePr>
            <p:xfrm>
              <a:off x="401570" y="1853248"/>
              <a:ext cx="11471343" cy="42945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8680">
                      <a:extLst>
                        <a:ext uri="{9D8B030D-6E8A-4147-A177-3AD203B41FA5}">
                          <a16:colId xmlns:a16="http://schemas.microsoft.com/office/drawing/2014/main" val="1303199277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2160619917"/>
                        </a:ext>
                      </a:extLst>
                    </a:gridCol>
                    <a:gridCol w="1000125">
                      <a:extLst>
                        <a:ext uri="{9D8B030D-6E8A-4147-A177-3AD203B41FA5}">
                          <a16:colId xmlns:a16="http://schemas.microsoft.com/office/drawing/2014/main" val="37604967"/>
                        </a:ext>
                      </a:extLst>
                    </a:gridCol>
                    <a:gridCol w="784952">
                      <a:extLst>
                        <a:ext uri="{9D8B030D-6E8A-4147-A177-3AD203B41FA5}">
                          <a16:colId xmlns:a16="http://schemas.microsoft.com/office/drawing/2014/main" val="549053421"/>
                        </a:ext>
                      </a:extLst>
                    </a:gridCol>
                    <a:gridCol w="2629218">
                      <a:extLst>
                        <a:ext uri="{9D8B030D-6E8A-4147-A177-3AD203B41FA5}">
                          <a16:colId xmlns:a16="http://schemas.microsoft.com/office/drawing/2014/main" val="1416508361"/>
                        </a:ext>
                      </a:extLst>
                    </a:gridCol>
                    <a:gridCol w="1352868">
                      <a:extLst>
                        <a:ext uri="{9D8B030D-6E8A-4147-A177-3AD203B41FA5}">
                          <a16:colId xmlns:a16="http://schemas.microsoft.com/office/drawing/2014/main" val="2344513897"/>
                        </a:ext>
                      </a:extLst>
                    </a:gridCol>
                    <a:gridCol w="1948087">
                      <a:extLst>
                        <a:ext uri="{9D8B030D-6E8A-4147-A177-3AD203B41FA5}">
                          <a16:colId xmlns:a16="http://schemas.microsoft.com/office/drawing/2014/main" val="143386540"/>
                        </a:ext>
                      </a:extLst>
                    </a:gridCol>
                  </a:tblGrid>
                  <a:tr h="884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Sensor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Project </a:t>
                          </a:r>
                          <a:r>
                            <a:rPr lang="sv-SE" sz="1000" dirty="0" err="1"/>
                            <a:t>subtask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Problem </a:t>
                          </a:r>
                          <a:r>
                            <a:rPr lang="sv-SE" sz="1000" dirty="0" err="1"/>
                            <a:t>type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Best </a:t>
                          </a:r>
                          <a:r>
                            <a:rPr lang="sv-SE" sz="1000" dirty="0" err="1"/>
                            <a:t>algorithm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Choice </a:t>
                          </a:r>
                          <a:r>
                            <a:rPr lang="sv-SE" sz="1000" dirty="0" err="1"/>
                            <a:t>of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top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performing</a:t>
                          </a:r>
                          <a:r>
                            <a:rPr lang="sv-SE" sz="1000" dirty="0"/>
                            <a:t> input features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Optimized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settings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Best </a:t>
                          </a:r>
                          <a:r>
                            <a:rPr lang="sv-SE" sz="1000" dirty="0" err="1"/>
                            <a:t>performance</a:t>
                          </a:r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7261259"/>
                      </a:ext>
                    </a:extLst>
                  </a:tr>
                  <a:tr h="13198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Optic</a:t>
                          </a:r>
                          <a:r>
                            <a:rPr lang="sv-SE" sz="1000" dirty="0"/>
                            <a:t> Eye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Find</a:t>
                          </a:r>
                          <a:r>
                            <a:rPr lang="sv-SE" sz="1000" dirty="0"/>
                            <a:t> best </a:t>
                          </a:r>
                          <a:r>
                            <a:rPr lang="sv-SE" sz="1000" dirty="0" err="1"/>
                            <a:t>algorithm</a:t>
                          </a:r>
                          <a:r>
                            <a:rPr lang="sv-SE" sz="1000" dirty="0"/>
                            <a:t> to </a:t>
                          </a:r>
                          <a:r>
                            <a:rPr lang="sv-SE" sz="1000" dirty="0" err="1"/>
                            <a:t>model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precipitation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type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Classification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CART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Road </a:t>
                          </a:r>
                          <a:r>
                            <a:rPr lang="sv-SE" sz="1000" dirty="0" err="1"/>
                            <a:t>surface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condition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/>
                            <a:t>Road </a:t>
                          </a:r>
                          <a:r>
                            <a:rPr lang="sv-SE" sz="1000" dirty="0" err="1"/>
                            <a:t>friction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/>
                            <a:t>DST111 road </a:t>
                          </a:r>
                          <a:r>
                            <a:rPr lang="sv-SE" sz="1000" dirty="0" err="1"/>
                            <a:t>surface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temperature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 err="1"/>
                            <a:t>Hour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 err="1"/>
                            <a:t>Month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Scikit-learn</a:t>
                          </a:r>
                          <a:r>
                            <a:rPr lang="sv-SE" sz="1000" dirty="0"/>
                            <a:t> default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(</a:t>
                          </a:r>
                          <a:r>
                            <a:rPr lang="sv-SE" sz="1000" dirty="0" err="1"/>
                            <a:t>Accuracy</a:t>
                          </a:r>
                          <a:r>
                            <a:rPr lang="sv-SE" sz="1000" dirty="0"/>
                            <a:t>,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sv-SE" sz="1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sv-SE" sz="1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sv-SE" sz="1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sz="1000" dirty="0"/>
                            <a:t>) = (0.84,</a:t>
                          </a:r>
                          <a:r>
                            <a:rPr lang="en-US" sz="1000" baseline="0" dirty="0"/>
                            <a:t> 0.46)</a:t>
                          </a:r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2327877"/>
                      </a:ext>
                    </a:extLst>
                  </a:tr>
                  <a:tr h="6388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Optic</a:t>
                          </a:r>
                          <a:r>
                            <a:rPr lang="sv-SE" sz="1000" dirty="0"/>
                            <a:t> Eye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Find</a:t>
                          </a:r>
                          <a:r>
                            <a:rPr lang="sv-SE" sz="1000" dirty="0"/>
                            <a:t> best </a:t>
                          </a:r>
                          <a:r>
                            <a:rPr lang="sv-SE" sz="1000" dirty="0" err="1"/>
                            <a:t>algorithm</a:t>
                          </a:r>
                          <a:r>
                            <a:rPr lang="sv-SE" sz="1000" dirty="0"/>
                            <a:t> to </a:t>
                          </a:r>
                          <a:r>
                            <a:rPr lang="sv-SE" sz="1000" dirty="0" err="1"/>
                            <a:t>model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precipitation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amount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Regression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kNN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Road </a:t>
                          </a:r>
                          <a:r>
                            <a:rPr lang="sv-SE" sz="1000" dirty="0" err="1"/>
                            <a:t>friction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v-SE" sz="1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sv-SE" sz="1000" b="0" i="1" smtClean="0">
                                    <a:latin typeface="Cambria Math" panose="02040503050406030204" pitchFamily="18" charset="0"/>
                                  </a:rPr>
                                  <m:t>=64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MSE = 0.54</a:t>
                          </a:r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1836149"/>
                      </a:ext>
                    </a:extLst>
                  </a:tr>
                  <a:tr h="5978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Track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Ice</a:t>
                          </a:r>
                          <a:r>
                            <a:rPr lang="sv-SE" sz="1000" dirty="0"/>
                            <a:t> Road Sensor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Find</a:t>
                          </a:r>
                          <a:r>
                            <a:rPr lang="sv-SE" sz="1000" dirty="0"/>
                            <a:t> best </a:t>
                          </a:r>
                          <a:r>
                            <a:rPr lang="sv-SE" sz="1000" dirty="0" err="1"/>
                            <a:t>algorithm</a:t>
                          </a:r>
                          <a:r>
                            <a:rPr lang="sv-SE" sz="1000" dirty="0"/>
                            <a:t> to </a:t>
                          </a:r>
                          <a:r>
                            <a:rPr lang="sv-SE" sz="1000" dirty="0" err="1"/>
                            <a:t>model</a:t>
                          </a:r>
                          <a:r>
                            <a:rPr lang="sv-SE" sz="1000" dirty="0"/>
                            <a:t> TIRS road </a:t>
                          </a:r>
                          <a:r>
                            <a:rPr lang="sv-SE" sz="1000" dirty="0" err="1"/>
                            <a:t>surface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temperature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Regression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MLP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DST111 road </a:t>
                          </a:r>
                          <a:r>
                            <a:rPr lang="sv-SE" sz="1000" dirty="0" err="1"/>
                            <a:t>surface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temperature</a:t>
                          </a:r>
                          <a:endParaRPr lang="sv-SE" sz="1000" dirty="0"/>
                        </a:p>
                        <a:p>
                          <a:pPr algn="ctr"/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64 </a:t>
                          </a:r>
                          <a:r>
                            <a:rPr lang="sv-SE" sz="1000" dirty="0" err="1"/>
                            <a:t>hidden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nodes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MSE = 0.88</a:t>
                          </a:r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700783"/>
                      </a:ext>
                    </a:extLst>
                  </a:tr>
                  <a:tr h="5978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DST111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Find</a:t>
                          </a:r>
                          <a:r>
                            <a:rPr lang="sv-SE" sz="1000" dirty="0"/>
                            <a:t> best </a:t>
                          </a:r>
                          <a:r>
                            <a:rPr lang="sv-SE" sz="1000" dirty="0" err="1"/>
                            <a:t>algorithm</a:t>
                          </a:r>
                          <a:r>
                            <a:rPr lang="sv-SE" sz="1000" dirty="0"/>
                            <a:t> to </a:t>
                          </a:r>
                          <a:r>
                            <a:rPr lang="sv-SE" sz="1000" dirty="0" err="1"/>
                            <a:t>model</a:t>
                          </a:r>
                          <a:r>
                            <a:rPr lang="sv-SE" sz="1000" dirty="0"/>
                            <a:t> DST111 road </a:t>
                          </a:r>
                          <a:r>
                            <a:rPr lang="sv-SE" sz="1000" dirty="0" err="1"/>
                            <a:t>surface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temperature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Regression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Random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forest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Road </a:t>
                          </a:r>
                          <a:r>
                            <a:rPr lang="sv-SE" sz="1000" dirty="0" err="1"/>
                            <a:t>surface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condition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/>
                            <a:t>Road </a:t>
                          </a:r>
                          <a:r>
                            <a:rPr lang="sv-SE" sz="1000" dirty="0" err="1"/>
                            <a:t>friction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 err="1"/>
                            <a:t>Month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 err="1"/>
                            <a:t>Precipitation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type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 err="1"/>
                            <a:t>Hour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Scikit-learn</a:t>
                          </a:r>
                          <a:r>
                            <a:rPr lang="sv-SE" sz="1000" dirty="0"/>
                            <a:t> default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MSE = 10.16</a:t>
                          </a:r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0605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Platshållare för innehåll 3">
                <a:extLst>
                  <a:ext uri="{FF2B5EF4-FFF2-40B4-BE49-F238E27FC236}">
                    <a16:creationId xmlns:a16="http://schemas.microsoft.com/office/drawing/2014/main" id="{B4EDDCC4-5A78-451E-8AD7-878FF5CA369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289114959"/>
                  </p:ext>
                </p:extLst>
              </p:nvPr>
            </p:nvGraphicFramePr>
            <p:xfrm>
              <a:off x="401570" y="1853248"/>
              <a:ext cx="11471343" cy="42945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8680">
                      <a:extLst>
                        <a:ext uri="{9D8B030D-6E8A-4147-A177-3AD203B41FA5}">
                          <a16:colId xmlns:a16="http://schemas.microsoft.com/office/drawing/2014/main" val="1303199277"/>
                        </a:ext>
                      </a:extLst>
                    </a:gridCol>
                    <a:gridCol w="2157413">
                      <a:extLst>
                        <a:ext uri="{9D8B030D-6E8A-4147-A177-3AD203B41FA5}">
                          <a16:colId xmlns:a16="http://schemas.microsoft.com/office/drawing/2014/main" val="2160619917"/>
                        </a:ext>
                      </a:extLst>
                    </a:gridCol>
                    <a:gridCol w="1000125">
                      <a:extLst>
                        <a:ext uri="{9D8B030D-6E8A-4147-A177-3AD203B41FA5}">
                          <a16:colId xmlns:a16="http://schemas.microsoft.com/office/drawing/2014/main" val="37604967"/>
                        </a:ext>
                      </a:extLst>
                    </a:gridCol>
                    <a:gridCol w="784952">
                      <a:extLst>
                        <a:ext uri="{9D8B030D-6E8A-4147-A177-3AD203B41FA5}">
                          <a16:colId xmlns:a16="http://schemas.microsoft.com/office/drawing/2014/main" val="549053421"/>
                        </a:ext>
                      </a:extLst>
                    </a:gridCol>
                    <a:gridCol w="2629218">
                      <a:extLst>
                        <a:ext uri="{9D8B030D-6E8A-4147-A177-3AD203B41FA5}">
                          <a16:colId xmlns:a16="http://schemas.microsoft.com/office/drawing/2014/main" val="1416508361"/>
                        </a:ext>
                      </a:extLst>
                    </a:gridCol>
                    <a:gridCol w="1352868">
                      <a:extLst>
                        <a:ext uri="{9D8B030D-6E8A-4147-A177-3AD203B41FA5}">
                          <a16:colId xmlns:a16="http://schemas.microsoft.com/office/drawing/2014/main" val="2344513897"/>
                        </a:ext>
                      </a:extLst>
                    </a:gridCol>
                    <a:gridCol w="1948087">
                      <a:extLst>
                        <a:ext uri="{9D8B030D-6E8A-4147-A177-3AD203B41FA5}">
                          <a16:colId xmlns:a16="http://schemas.microsoft.com/office/drawing/2014/main" val="143386540"/>
                        </a:ext>
                      </a:extLst>
                    </a:gridCol>
                  </a:tblGrid>
                  <a:tr h="8845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Sensor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Project </a:t>
                          </a:r>
                          <a:r>
                            <a:rPr lang="sv-SE" sz="1000" dirty="0" err="1"/>
                            <a:t>subtask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Problem </a:t>
                          </a:r>
                          <a:r>
                            <a:rPr lang="sv-SE" sz="1000" dirty="0" err="1"/>
                            <a:t>type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Best </a:t>
                          </a:r>
                          <a:r>
                            <a:rPr lang="sv-SE" sz="1000" dirty="0" err="1"/>
                            <a:t>algorithm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Choice </a:t>
                          </a:r>
                          <a:r>
                            <a:rPr lang="sv-SE" sz="1000" dirty="0" err="1"/>
                            <a:t>of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top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performing</a:t>
                          </a:r>
                          <a:r>
                            <a:rPr lang="sv-SE" sz="1000" dirty="0"/>
                            <a:t> input features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Optimized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settings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Best </a:t>
                          </a:r>
                          <a:r>
                            <a:rPr lang="sv-SE" sz="1000" dirty="0" err="1"/>
                            <a:t>performance</a:t>
                          </a:r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7261259"/>
                      </a:ext>
                    </a:extLst>
                  </a:tr>
                  <a:tr h="13198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Optic</a:t>
                          </a:r>
                          <a:r>
                            <a:rPr lang="sv-SE" sz="1000" dirty="0"/>
                            <a:t> Eye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Find</a:t>
                          </a:r>
                          <a:r>
                            <a:rPr lang="sv-SE" sz="1000" dirty="0"/>
                            <a:t> best </a:t>
                          </a:r>
                          <a:r>
                            <a:rPr lang="sv-SE" sz="1000" dirty="0" err="1"/>
                            <a:t>algorithm</a:t>
                          </a:r>
                          <a:r>
                            <a:rPr lang="sv-SE" sz="1000" dirty="0"/>
                            <a:t> to </a:t>
                          </a:r>
                          <a:r>
                            <a:rPr lang="sv-SE" sz="1000" dirty="0" err="1"/>
                            <a:t>model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precipitation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type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Classification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CART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Road </a:t>
                          </a:r>
                          <a:r>
                            <a:rPr lang="sv-SE" sz="1000" dirty="0" err="1"/>
                            <a:t>surface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condition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/>
                            <a:t>Road </a:t>
                          </a:r>
                          <a:r>
                            <a:rPr lang="sv-SE" sz="1000" dirty="0" err="1"/>
                            <a:t>friction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/>
                            <a:t>DST111 road </a:t>
                          </a:r>
                          <a:r>
                            <a:rPr lang="sv-SE" sz="1000" dirty="0" err="1"/>
                            <a:t>surface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temperature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 err="1"/>
                            <a:t>Hour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 err="1"/>
                            <a:t>Month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Scikit-learn</a:t>
                          </a:r>
                          <a:r>
                            <a:rPr lang="sv-SE" sz="1000" dirty="0"/>
                            <a:t> default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8750" t="-67742" r="-1250" b="-1603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2327877"/>
                      </a:ext>
                    </a:extLst>
                  </a:tr>
                  <a:tr h="63884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Optic</a:t>
                          </a:r>
                          <a:r>
                            <a:rPr lang="sv-SE" sz="1000" dirty="0"/>
                            <a:t> Eye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Find</a:t>
                          </a:r>
                          <a:r>
                            <a:rPr lang="sv-SE" sz="1000" dirty="0"/>
                            <a:t> best </a:t>
                          </a:r>
                          <a:r>
                            <a:rPr lang="sv-SE" sz="1000" dirty="0" err="1"/>
                            <a:t>algorithm</a:t>
                          </a:r>
                          <a:r>
                            <a:rPr lang="sv-SE" sz="1000" dirty="0"/>
                            <a:t> to </a:t>
                          </a:r>
                          <a:r>
                            <a:rPr lang="sv-SE" sz="1000" dirty="0" err="1"/>
                            <a:t>model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precipitation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amount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Regression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kNN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Road </a:t>
                          </a:r>
                          <a:r>
                            <a:rPr lang="sv-SE" sz="1000" dirty="0" err="1"/>
                            <a:t>friction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4505" t="-346667" r="-145946" b="-23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MSE = 0.54</a:t>
                          </a:r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51836149"/>
                      </a:ext>
                    </a:extLst>
                  </a:tr>
                  <a:tr h="59789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Track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Ice</a:t>
                          </a:r>
                          <a:r>
                            <a:rPr lang="sv-SE" sz="1000" dirty="0"/>
                            <a:t> Road Sensor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Find</a:t>
                          </a:r>
                          <a:r>
                            <a:rPr lang="sv-SE" sz="1000" dirty="0"/>
                            <a:t> best </a:t>
                          </a:r>
                          <a:r>
                            <a:rPr lang="sv-SE" sz="1000" dirty="0" err="1"/>
                            <a:t>algorithm</a:t>
                          </a:r>
                          <a:r>
                            <a:rPr lang="sv-SE" sz="1000" dirty="0"/>
                            <a:t> to </a:t>
                          </a:r>
                          <a:r>
                            <a:rPr lang="sv-SE" sz="1000" dirty="0" err="1"/>
                            <a:t>model</a:t>
                          </a:r>
                          <a:r>
                            <a:rPr lang="sv-SE" sz="1000" dirty="0"/>
                            <a:t> TIRS road </a:t>
                          </a:r>
                          <a:r>
                            <a:rPr lang="sv-SE" sz="1000" dirty="0" err="1"/>
                            <a:t>surface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temperature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Regression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MLP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DST111 road </a:t>
                          </a:r>
                          <a:r>
                            <a:rPr lang="sv-SE" sz="1000" dirty="0" err="1"/>
                            <a:t>surface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temperature</a:t>
                          </a:r>
                          <a:endParaRPr lang="sv-SE" sz="1000" dirty="0"/>
                        </a:p>
                        <a:p>
                          <a:pPr algn="ctr"/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64 </a:t>
                          </a:r>
                          <a:r>
                            <a:rPr lang="sv-SE" sz="1000" dirty="0" err="1"/>
                            <a:t>hidden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nodes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MSE = 0.88</a:t>
                          </a:r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700783"/>
                      </a:ext>
                    </a:extLst>
                  </a:tr>
                  <a:tr h="8534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DST111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Find</a:t>
                          </a:r>
                          <a:r>
                            <a:rPr lang="sv-SE" sz="1000" dirty="0"/>
                            <a:t> best </a:t>
                          </a:r>
                          <a:r>
                            <a:rPr lang="sv-SE" sz="1000" dirty="0" err="1"/>
                            <a:t>algorithm</a:t>
                          </a:r>
                          <a:r>
                            <a:rPr lang="sv-SE" sz="1000" dirty="0"/>
                            <a:t> to </a:t>
                          </a:r>
                          <a:r>
                            <a:rPr lang="sv-SE" sz="1000" dirty="0" err="1"/>
                            <a:t>model</a:t>
                          </a:r>
                          <a:r>
                            <a:rPr lang="sv-SE" sz="1000" dirty="0"/>
                            <a:t> DST111 road </a:t>
                          </a:r>
                          <a:r>
                            <a:rPr lang="sv-SE" sz="1000" dirty="0" err="1"/>
                            <a:t>surface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temperature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Regression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Random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forest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Road </a:t>
                          </a:r>
                          <a:r>
                            <a:rPr lang="sv-SE" sz="1000" dirty="0" err="1"/>
                            <a:t>surface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condition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/>
                            <a:t>Road </a:t>
                          </a:r>
                          <a:r>
                            <a:rPr lang="sv-SE" sz="1000" dirty="0" err="1"/>
                            <a:t>friction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 err="1"/>
                            <a:t>Month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 err="1"/>
                            <a:t>Precipitation</a:t>
                          </a:r>
                          <a:r>
                            <a:rPr lang="sv-SE" sz="1000" dirty="0"/>
                            <a:t> </a:t>
                          </a:r>
                          <a:r>
                            <a:rPr lang="sv-SE" sz="1000" dirty="0" err="1"/>
                            <a:t>type</a:t>
                          </a:r>
                          <a:endParaRPr lang="sv-SE" sz="1000" dirty="0"/>
                        </a:p>
                        <a:p>
                          <a:pPr algn="ctr"/>
                          <a:r>
                            <a:rPr lang="sv-SE" sz="1000" dirty="0" err="1"/>
                            <a:t>Hour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 err="1"/>
                            <a:t>Scikit-learn</a:t>
                          </a:r>
                          <a:r>
                            <a:rPr lang="sv-SE" sz="1000" dirty="0"/>
                            <a:t> default</a:t>
                          </a:r>
                          <a:endParaRPr lang="en-US" sz="1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sz="1000" dirty="0"/>
                            <a:t>MSE = 10.16</a:t>
                          </a:r>
                          <a:endParaRPr lang="en-US" sz="1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06058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9500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tshållare för innehåll 4">
            <a:extLst>
              <a:ext uri="{FF2B5EF4-FFF2-40B4-BE49-F238E27FC236}">
                <a16:creationId xmlns:a16="http://schemas.microsoft.com/office/drawing/2014/main" id="{E61E7A19-ADFF-44D4-83D6-C2B45F864C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2" r="10020" b="-3"/>
          <a:stretch/>
        </p:blipFill>
        <p:spPr>
          <a:xfrm>
            <a:off x="6091916" y="2052213"/>
            <a:ext cx="5451627" cy="4196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C46CA6BB-E9CD-4439-BA46-AD3A08203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3900" dirty="0"/>
              <a:t>Road </a:t>
            </a:r>
            <a:r>
              <a:rPr lang="sv-SE" sz="3900" dirty="0" err="1"/>
              <a:t>Weather</a:t>
            </a:r>
            <a:r>
              <a:rPr lang="sv-SE" sz="3900" dirty="0"/>
              <a:t> Information System (RWIS)</a:t>
            </a:r>
            <a:endParaRPr lang="en-US" sz="39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A39CFA5-DBC8-4F28-BE2C-CEA949EDA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sv-SE" dirty="0" err="1"/>
              <a:t>Owned</a:t>
            </a:r>
            <a:r>
              <a:rPr lang="sv-SE" dirty="0"/>
              <a:t> by Trafikverket</a:t>
            </a:r>
          </a:p>
          <a:p>
            <a:r>
              <a:rPr lang="sv-SE" dirty="0" err="1"/>
              <a:t>Used</a:t>
            </a:r>
            <a:r>
              <a:rPr lang="sv-SE" dirty="0"/>
              <a:t> </a:t>
            </a:r>
            <a:r>
              <a:rPr lang="sv-SE" dirty="0" err="1"/>
              <a:t>primarily</a:t>
            </a:r>
            <a:r>
              <a:rPr lang="sv-SE" dirty="0"/>
              <a:t> for </a:t>
            </a:r>
            <a:r>
              <a:rPr lang="sv-SE" dirty="0" err="1"/>
              <a:t>winter</a:t>
            </a:r>
            <a:r>
              <a:rPr lang="sv-SE" dirty="0"/>
              <a:t> road </a:t>
            </a:r>
            <a:r>
              <a:rPr lang="sv-SE" dirty="0" err="1"/>
              <a:t>maintenance</a:t>
            </a:r>
            <a:r>
              <a:rPr lang="sv-SE" dirty="0"/>
              <a:t> </a:t>
            </a:r>
            <a:r>
              <a:rPr lang="sv-SE" dirty="0" err="1"/>
              <a:t>work</a:t>
            </a:r>
            <a:endParaRPr lang="sv-SE" dirty="0"/>
          </a:p>
          <a:p>
            <a:r>
              <a:rPr lang="sv-SE" dirty="0"/>
              <a:t>~ 800 RWIS in Sweden</a:t>
            </a:r>
          </a:p>
          <a:p>
            <a:r>
              <a:rPr lang="sv-SE" dirty="0" err="1"/>
              <a:t>Measure</a:t>
            </a:r>
            <a:r>
              <a:rPr lang="sv-SE" dirty="0"/>
              <a:t> </a:t>
            </a:r>
            <a:r>
              <a:rPr lang="sv-SE" dirty="0" err="1"/>
              <a:t>every</a:t>
            </a:r>
            <a:r>
              <a:rPr lang="sv-SE" dirty="0"/>
              <a:t> 30 </a:t>
            </a:r>
            <a:r>
              <a:rPr lang="sv-SE" dirty="0" err="1"/>
              <a:t>minutes</a:t>
            </a:r>
            <a:endParaRPr lang="sv-SE" dirty="0"/>
          </a:p>
          <a:p>
            <a:pPr lvl="1"/>
            <a:r>
              <a:rPr lang="sv-SE" dirty="0" err="1"/>
              <a:t>Wind</a:t>
            </a:r>
            <a:r>
              <a:rPr lang="sv-SE" dirty="0"/>
              <a:t> speed</a:t>
            </a:r>
          </a:p>
          <a:p>
            <a:pPr lvl="1"/>
            <a:r>
              <a:rPr lang="sv-SE" dirty="0" err="1"/>
              <a:t>Wind</a:t>
            </a:r>
            <a:r>
              <a:rPr lang="sv-SE" dirty="0"/>
              <a:t> </a:t>
            </a:r>
            <a:r>
              <a:rPr lang="sv-SE" dirty="0" err="1"/>
              <a:t>direction</a:t>
            </a:r>
            <a:endParaRPr lang="sv-SE" dirty="0"/>
          </a:p>
          <a:p>
            <a:pPr lvl="1"/>
            <a:r>
              <a:rPr lang="sv-SE" dirty="0"/>
              <a:t>Road </a:t>
            </a:r>
            <a:r>
              <a:rPr lang="sv-SE" dirty="0" err="1"/>
              <a:t>surface</a:t>
            </a:r>
            <a:r>
              <a:rPr lang="sv-SE" dirty="0"/>
              <a:t> </a:t>
            </a:r>
            <a:r>
              <a:rPr lang="sv-SE" dirty="0" err="1"/>
              <a:t>temperature</a:t>
            </a:r>
            <a:endParaRPr lang="sv-SE" dirty="0"/>
          </a:p>
          <a:p>
            <a:pPr lvl="1"/>
            <a:r>
              <a:rPr lang="sv-SE" dirty="0"/>
              <a:t>Road </a:t>
            </a:r>
            <a:r>
              <a:rPr lang="sv-SE" dirty="0" err="1"/>
              <a:t>friction</a:t>
            </a:r>
            <a:endParaRPr lang="sv-SE" dirty="0"/>
          </a:p>
          <a:p>
            <a:pPr lvl="1"/>
            <a:r>
              <a:rPr lang="sv-SE" dirty="0"/>
              <a:t>And </a:t>
            </a:r>
            <a:r>
              <a:rPr lang="sv-SE" dirty="0" err="1"/>
              <a:t>more</a:t>
            </a:r>
            <a:r>
              <a:rPr lang="sv-SE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625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728EF00-701B-4F6D-B1FA-C5F9395E4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Conclusions</a:t>
            </a:r>
            <a:r>
              <a:rPr lang="sv-SE" dirty="0"/>
              <a:t> - </a:t>
            </a:r>
            <a:r>
              <a:rPr lang="sv-SE" dirty="0" err="1"/>
              <a:t>continued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ECB6605-4D55-4EA1-8317-3E7881078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Refrain</a:t>
            </a:r>
            <a:r>
              <a:rPr lang="sv-SE" dirty="0"/>
              <a:t> from </a:t>
            </a:r>
            <a:r>
              <a:rPr lang="sv-SE" dirty="0" err="1"/>
              <a:t>using</a:t>
            </a:r>
            <a:r>
              <a:rPr lang="sv-SE" dirty="0"/>
              <a:t> negative </a:t>
            </a:r>
            <a:r>
              <a:rPr lang="sv-SE" dirty="0" err="1"/>
              <a:t>overfitting</a:t>
            </a:r>
            <a:r>
              <a:rPr lang="sv-SE" dirty="0"/>
              <a:t> scores</a:t>
            </a:r>
          </a:p>
          <a:p>
            <a:r>
              <a:rPr lang="sv-SE" dirty="0" err="1"/>
              <a:t>Improve</a:t>
            </a:r>
            <a:r>
              <a:rPr lang="sv-SE" dirty="0"/>
              <a:t> </a:t>
            </a:r>
            <a:r>
              <a:rPr lang="sv-SE" dirty="0" err="1"/>
              <a:t>algorithm</a:t>
            </a:r>
            <a:r>
              <a:rPr lang="sv-SE" dirty="0"/>
              <a:t> </a:t>
            </a:r>
            <a:r>
              <a:rPr lang="sv-SE" dirty="0" err="1"/>
              <a:t>performances</a:t>
            </a:r>
            <a:r>
              <a:rPr lang="sv-SE" dirty="0"/>
              <a:t> by:</a:t>
            </a:r>
          </a:p>
          <a:p>
            <a:pPr lvl="1"/>
            <a:r>
              <a:rPr lang="sv-SE" dirty="0" err="1"/>
              <a:t>Handle</a:t>
            </a:r>
            <a:r>
              <a:rPr lang="sv-SE" dirty="0"/>
              <a:t> </a:t>
            </a:r>
            <a:r>
              <a:rPr lang="sv-SE" dirty="0" err="1"/>
              <a:t>class</a:t>
            </a:r>
            <a:r>
              <a:rPr lang="sv-SE" dirty="0"/>
              <a:t> </a:t>
            </a:r>
            <a:r>
              <a:rPr lang="sv-SE" dirty="0" err="1"/>
              <a:t>imbalance</a:t>
            </a:r>
            <a:endParaRPr lang="sv-SE" dirty="0"/>
          </a:p>
          <a:p>
            <a:pPr lvl="1"/>
            <a:r>
              <a:rPr lang="sv-SE" dirty="0"/>
              <a:t>Try all combinations </a:t>
            </a:r>
            <a:r>
              <a:rPr lang="sv-SE" dirty="0" err="1"/>
              <a:t>of</a:t>
            </a:r>
            <a:r>
              <a:rPr lang="sv-SE" dirty="0"/>
              <a:t> input features</a:t>
            </a:r>
          </a:p>
          <a:p>
            <a:pPr lvl="1"/>
            <a:endParaRPr lang="sv-S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813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>
            <a:extLst>
              <a:ext uri="{FF2B5EF4-FFF2-40B4-BE49-F238E27FC236}">
                <a16:creationId xmlns:a16="http://schemas.microsoft.com/office/drawing/2014/main" id="{9C1E68FE-346B-43CE-B131-78F73459C9E5}"/>
              </a:ext>
            </a:extLst>
          </p:cNvPr>
          <p:cNvSpPr txBox="1"/>
          <p:nvPr/>
        </p:nvSpPr>
        <p:spPr>
          <a:xfrm>
            <a:off x="3603971" y="2828835"/>
            <a:ext cx="4984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7200" dirty="0" err="1"/>
              <a:t>Thank</a:t>
            </a:r>
            <a:r>
              <a:rPr lang="sv-SE" sz="7200" dirty="0"/>
              <a:t> </a:t>
            </a:r>
            <a:r>
              <a:rPr lang="sv-SE" sz="7200" dirty="0" err="1"/>
              <a:t>you</a:t>
            </a:r>
            <a:r>
              <a:rPr lang="sv-SE" sz="7200" dirty="0"/>
              <a:t>!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25217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46CA6BB-E9CD-4439-BA46-AD3A08203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sz="3900" dirty="0"/>
              <a:t>Road </a:t>
            </a:r>
            <a:r>
              <a:rPr lang="sv-SE" sz="3900" dirty="0" err="1"/>
              <a:t>Weather</a:t>
            </a:r>
            <a:r>
              <a:rPr lang="sv-SE" sz="3900" dirty="0"/>
              <a:t> Information System (RWIS)</a:t>
            </a:r>
            <a:endParaRPr lang="en-US" sz="39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A39CFA5-DBC8-4F28-BE2C-CEA949EDA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aphicFrame>
        <p:nvGraphicFramePr>
          <p:cNvPr id="5" name="Tabell 4">
            <a:extLst>
              <a:ext uri="{FF2B5EF4-FFF2-40B4-BE49-F238E27FC236}">
                <a16:creationId xmlns:a16="http://schemas.microsoft.com/office/drawing/2014/main" id="{FF44D921-95F3-4310-9442-6BA8E2872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917564"/>
              </p:ext>
            </p:extLst>
          </p:nvPr>
        </p:nvGraphicFramePr>
        <p:xfrm>
          <a:off x="648454" y="2052213"/>
          <a:ext cx="10795832" cy="417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8958">
                  <a:extLst>
                    <a:ext uri="{9D8B030D-6E8A-4147-A177-3AD203B41FA5}">
                      <a16:colId xmlns:a16="http://schemas.microsoft.com/office/drawing/2014/main" val="745232530"/>
                    </a:ext>
                  </a:extLst>
                </a:gridCol>
                <a:gridCol w="2698958">
                  <a:extLst>
                    <a:ext uri="{9D8B030D-6E8A-4147-A177-3AD203B41FA5}">
                      <a16:colId xmlns:a16="http://schemas.microsoft.com/office/drawing/2014/main" val="3431426420"/>
                    </a:ext>
                  </a:extLst>
                </a:gridCol>
                <a:gridCol w="2698958">
                  <a:extLst>
                    <a:ext uri="{9D8B030D-6E8A-4147-A177-3AD203B41FA5}">
                      <a16:colId xmlns:a16="http://schemas.microsoft.com/office/drawing/2014/main" val="4068422742"/>
                    </a:ext>
                  </a:extLst>
                </a:gridCol>
                <a:gridCol w="2698958">
                  <a:extLst>
                    <a:ext uri="{9D8B030D-6E8A-4147-A177-3AD203B41FA5}">
                      <a16:colId xmlns:a16="http://schemas.microsoft.com/office/drawing/2014/main" val="834667577"/>
                    </a:ext>
                  </a:extLst>
                </a:gridCol>
              </a:tblGrid>
              <a:tr h="867029"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Sensor/instrument </a:t>
                      </a:r>
                      <a:r>
                        <a:rPr lang="sv-SE" sz="1400" dirty="0" err="1"/>
                        <a:t>name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err="1"/>
                        <a:t>Measures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err="1"/>
                        <a:t>Value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err="1"/>
                        <a:t>N.o</a:t>
                      </a:r>
                      <a:r>
                        <a:rPr lang="sv-SE" sz="1400" dirty="0"/>
                        <a:t>. stations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995077"/>
                  </a:ext>
                </a:extLst>
              </a:tr>
              <a:tr h="606920"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err="1"/>
                        <a:t>Optic</a:t>
                      </a:r>
                      <a:r>
                        <a:rPr lang="sv-SE" sz="1400" dirty="0"/>
                        <a:t> Eye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err="1"/>
                        <a:t>Precipitation</a:t>
                      </a:r>
                      <a:r>
                        <a:rPr lang="sv-SE" sz="1400" dirty="0"/>
                        <a:t> </a:t>
                      </a:r>
                      <a:r>
                        <a:rPr lang="sv-SE" sz="1400" dirty="0" err="1"/>
                        <a:t>type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err="1"/>
                        <a:t>Discrete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All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989884"/>
                  </a:ext>
                </a:extLst>
              </a:tr>
              <a:tr h="351628"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err="1"/>
                        <a:t>Optic</a:t>
                      </a:r>
                      <a:r>
                        <a:rPr lang="sv-SE" sz="1400" dirty="0"/>
                        <a:t> Eye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err="1"/>
                        <a:t>Precipitation</a:t>
                      </a:r>
                      <a:r>
                        <a:rPr lang="sv-SE" sz="1400" dirty="0"/>
                        <a:t> </a:t>
                      </a:r>
                      <a:r>
                        <a:rPr lang="sv-SE" sz="1400" dirty="0" err="1"/>
                        <a:t>amount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err="1"/>
                        <a:t>Continuous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All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956548"/>
                  </a:ext>
                </a:extLst>
              </a:tr>
              <a:tr h="549229"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err="1"/>
                        <a:t>Track</a:t>
                      </a:r>
                      <a:r>
                        <a:rPr lang="sv-SE" sz="1400" dirty="0"/>
                        <a:t> </a:t>
                      </a:r>
                      <a:r>
                        <a:rPr lang="sv-SE" sz="1400" dirty="0" err="1"/>
                        <a:t>Ice</a:t>
                      </a:r>
                      <a:r>
                        <a:rPr lang="sv-SE" sz="1400" dirty="0"/>
                        <a:t> Road Sensor (TIRS)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Road </a:t>
                      </a:r>
                      <a:r>
                        <a:rPr lang="sv-SE" sz="1400" dirty="0" err="1"/>
                        <a:t>surface</a:t>
                      </a:r>
                      <a:r>
                        <a:rPr lang="sv-SE" sz="1400" dirty="0"/>
                        <a:t> </a:t>
                      </a:r>
                      <a:r>
                        <a:rPr lang="sv-SE" sz="1400" dirty="0" err="1"/>
                        <a:t>temperature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err="1"/>
                        <a:t>Continuous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All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727075"/>
                  </a:ext>
                </a:extLst>
              </a:tr>
              <a:tr h="549229"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DST111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Road </a:t>
                      </a:r>
                      <a:r>
                        <a:rPr lang="sv-SE" sz="1400" dirty="0" err="1"/>
                        <a:t>surface</a:t>
                      </a:r>
                      <a:r>
                        <a:rPr lang="sv-SE" sz="1400" dirty="0"/>
                        <a:t> </a:t>
                      </a:r>
                      <a:r>
                        <a:rPr lang="sv-SE" sz="1400" dirty="0" err="1"/>
                        <a:t>temperature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err="1"/>
                        <a:t>Continuous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~ 7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969250"/>
                  </a:ext>
                </a:extLst>
              </a:tr>
              <a:tr h="549229"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DSC111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Road </a:t>
                      </a:r>
                      <a:r>
                        <a:rPr lang="sv-SE" sz="1400" dirty="0" err="1"/>
                        <a:t>surface</a:t>
                      </a:r>
                      <a:r>
                        <a:rPr lang="sv-SE" sz="1400" dirty="0"/>
                        <a:t> </a:t>
                      </a:r>
                      <a:r>
                        <a:rPr lang="sv-SE" sz="1400" dirty="0" err="1"/>
                        <a:t>condition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err="1"/>
                        <a:t>Discrete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~ 26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40938"/>
                  </a:ext>
                </a:extLst>
              </a:tr>
              <a:tr h="351628"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DSC111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Road </a:t>
                      </a:r>
                      <a:r>
                        <a:rPr lang="sv-SE" sz="1400" dirty="0" err="1"/>
                        <a:t>friction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 err="1"/>
                        <a:t>Continuous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~ 26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51074"/>
                  </a:ext>
                </a:extLst>
              </a:tr>
              <a:tr h="351628"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MS4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Timestamp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Date (</a:t>
                      </a:r>
                      <a:r>
                        <a:rPr lang="sv-SE" sz="1400" dirty="0" err="1"/>
                        <a:t>mmddhhmm</a:t>
                      </a:r>
                      <a:r>
                        <a:rPr lang="sv-SE" sz="140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400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470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874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2AC00B2-681C-4F72-9427-BB323C60B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Problems/</a:t>
            </a:r>
            <a:r>
              <a:rPr lang="sv-SE" dirty="0" err="1"/>
              <a:t>challenges</a:t>
            </a:r>
            <a:r>
              <a:rPr lang="sv-SE" dirty="0"/>
              <a:t> RWIS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1C0FAF3-CE04-4922-9074-8C36DB236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MS4 generation </a:t>
            </a:r>
            <a:r>
              <a:rPr lang="sv-SE" dirty="0" err="1"/>
              <a:t>shift</a:t>
            </a:r>
            <a:endParaRPr lang="sv-SE" dirty="0"/>
          </a:p>
          <a:p>
            <a:r>
              <a:rPr lang="sv-SE" dirty="0"/>
              <a:t>TIRS is </a:t>
            </a:r>
            <a:r>
              <a:rPr lang="sv-SE" dirty="0" err="1"/>
              <a:t>dug</a:t>
            </a:r>
            <a:r>
              <a:rPr lang="sv-SE" dirty="0"/>
              <a:t> down </a:t>
            </a:r>
            <a:r>
              <a:rPr lang="sv-SE" dirty="0" err="1"/>
              <a:t>into</a:t>
            </a:r>
            <a:r>
              <a:rPr lang="sv-SE" dirty="0"/>
              <a:t> the road</a:t>
            </a:r>
          </a:p>
          <a:p>
            <a:r>
              <a:rPr lang="sv-SE" dirty="0"/>
              <a:t>Sensors </a:t>
            </a:r>
            <a:r>
              <a:rPr lang="sv-SE" dirty="0" err="1"/>
              <a:t>fail</a:t>
            </a:r>
            <a:endParaRPr lang="sv-SE" dirty="0"/>
          </a:p>
          <a:p>
            <a:pPr lvl="1"/>
            <a:r>
              <a:rPr lang="sv-SE" dirty="0"/>
              <a:t>DSC111 ~ 31%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time</a:t>
            </a:r>
            <a:endParaRPr lang="sv-SE" dirty="0"/>
          </a:p>
          <a:p>
            <a:r>
              <a:rPr lang="sv-SE" dirty="0" err="1"/>
              <a:t>Can</a:t>
            </a:r>
            <a:r>
              <a:rPr lang="sv-SE" dirty="0"/>
              <a:t> sensors be </a:t>
            </a:r>
            <a:r>
              <a:rPr lang="sv-SE" dirty="0" err="1"/>
              <a:t>replaced</a:t>
            </a:r>
            <a:r>
              <a:rPr lang="sv-SE" dirty="0"/>
              <a:t> by software?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66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E45DD45-2926-4752-A6FB-28AEA1668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Machine</a:t>
            </a:r>
            <a:r>
              <a:rPr lang="sv-SE" dirty="0"/>
              <a:t> </a:t>
            </a:r>
            <a:r>
              <a:rPr lang="sv-SE" dirty="0" err="1"/>
              <a:t>learning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FA41CD7-2CBC-4911-9DF3-41A962D6E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902" y="1736135"/>
            <a:ext cx="8946541" cy="4195481"/>
          </a:xfrm>
        </p:spPr>
        <p:txBody>
          <a:bodyPr/>
          <a:lstStyle/>
          <a:p>
            <a:r>
              <a:rPr lang="sv-SE" dirty="0" err="1"/>
              <a:t>Example</a:t>
            </a:r>
            <a:r>
              <a:rPr lang="sv-SE" dirty="0"/>
              <a:t>: Software to </a:t>
            </a:r>
            <a:r>
              <a:rPr lang="sv-SE" dirty="0" err="1"/>
              <a:t>recognize</a:t>
            </a:r>
            <a:r>
              <a:rPr lang="sv-SE" dirty="0"/>
              <a:t> faces</a:t>
            </a:r>
            <a:endParaRPr lang="en-US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81EB5C8E-6E67-4485-8390-BA9BC0D26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79" y="5074207"/>
            <a:ext cx="5081634" cy="1373862"/>
          </a:xfrm>
          <a:prstGeom prst="rect">
            <a:avLst/>
          </a:prstGeom>
        </p:spPr>
      </p:pic>
      <p:sp>
        <p:nvSpPr>
          <p:cNvPr id="6" name="textruta 5">
            <a:extLst>
              <a:ext uri="{FF2B5EF4-FFF2-40B4-BE49-F238E27FC236}">
                <a16:creationId xmlns:a16="http://schemas.microsoft.com/office/drawing/2014/main" id="{E809F9ED-5876-4C8E-8F11-6E36F2FC80E7}"/>
              </a:ext>
            </a:extLst>
          </p:cNvPr>
          <p:cNvSpPr txBox="1"/>
          <p:nvPr/>
        </p:nvSpPr>
        <p:spPr>
          <a:xfrm>
            <a:off x="2671793" y="4595514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”</a:t>
            </a:r>
            <a:r>
              <a:rPr lang="sv-SE" dirty="0" err="1"/>
              <a:t>Manually</a:t>
            </a:r>
            <a:r>
              <a:rPr lang="sv-SE" dirty="0"/>
              <a:t>”</a:t>
            </a:r>
            <a:endParaRPr lang="en-US" dirty="0"/>
          </a:p>
        </p:txBody>
      </p:sp>
      <p:pic>
        <p:nvPicPr>
          <p:cNvPr id="8" name="Bildobjekt 7" descr="En bild som visar inomhus&#10;&#10;Beskrivning genererad med hög exakthet">
            <a:extLst>
              <a:ext uri="{FF2B5EF4-FFF2-40B4-BE49-F238E27FC236}">
                <a16:creationId xmlns:a16="http://schemas.microsoft.com/office/drawing/2014/main" id="{D1971CE7-9CE1-435A-A561-214266FDA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700" y="5074207"/>
            <a:ext cx="3452159" cy="1127858"/>
          </a:xfrm>
          <a:prstGeom prst="rect">
            <a:avLst/>
          </a:prstGeom>
        </p:spPr>
      </p:pic>
      <p:sp>
        <p:nvSpPr>
          <p:cNvPr id="9" name="textruta 8">
            <a:extLst>
              <a:ext uri="{FF2B5EF4-FFF2-40B4-BE49-F238E27FC236}">
                <a16:creationId xmlns:a16="http://schemas.microsoft.com/office/drawing/2014/main" id="{3894239C-3CF6-435B-B96E-3C8D9772E69D}"/>
              </a:ext>
            </a:extLst>
          </p:cNvPr>
          <p:cNvSpPr txBox="1"/>
          <p:nvPr/>
        </p:nvSpPr>
        <p:spPr>
          <a:xfrm>
            <a:off x="8507497" y="4596422"/>
            <a:ext cx="215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Machine</a:t>
            </a:r>
            <a:r>
              <a:rPr lang="sv-SE" dirty="0"/>
              <a:t> </a:t>
            </a:r>
            <a:r>
              <a:rPr lang="sv-SE" dirty="0" err="1"/>
              <a:t>learning</a:t>
            </a:r>
            <a:endParaRPr lang="en-US" dirty="0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4ABEA4D9-246F-48A8-9036-0E4E39C83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342" y="2277258"/>
            <a:ext cx="1653784" cy="2303484"/>
          </a:xfrm>
          <a:prstGeom prst="rect">
            <a:avLst/>
          </a:pr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2E8AC1E3-6EBE-4921-AFE6-7712EF568A89}"/>
              </a:ext>
            </a:extLst>
          </p:cNvPr>
          <p:cNvSpPr txBox="1"/>
          <p:nvPr/>
        </p:nvSpPr>
        <p:spPr>
          <a:xfrm>
            <a:off x="7509115" y="2307765"/>
            <a:ext cx="118654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5000" dirty="0">
                <a:latin typeface="Abadi" panose="020B0604020202020204" pitchFamily="34" charset="0"/>
              </a:rPr>
              <a:t>?</a:t>
            </a:r>
            <a:endParaRPr lang="en-US" sz="15000" dirty="0">
              <a:latin typeface="Abadi" panose="020B0604020202020204" pitchFamily="34" charset="0"/>
            </a:endParaRP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5DCA9F04-B4C3-4B78-91E4-B5363D44805B}"/>
              </a:ext>
            </a:extLst>
          </p:cNvPr>
          <p:cNvSpPr txBox="1"/>
          <p:nvPr/>
        </p:nvSpPr>
        <p:spPr>
          <a:xfrm>
            <a:off x="5533172" y="4577742"/>
            <a:ext cx="248177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https://opengameart.org/sites/default/files/trump%20pixel%20grande.png</a:t>
            </a:r>
          </a:p>
        </p:txBody>
      </p:sp>
    </p:spTree>
    <p:extLst>
      <p:ext uri="{BB962C8B-B14F-4D97-AF65-F5344CB8AC3E}">
        <p14:creationId xmlns:p14="http://schemas.microsoft.com/office/powerpoint/2010/main" val="1577554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54CD85B-0017-47A2-B778-E07CABB5C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Supervised</a:t>
            </a:r>
            <a:r>
              <a:rPr lang="sv-SE" dirty="0"/>
              <a:t> </a:t>
            </a:r>
            <a:r>
              <a:rPr lang="sv-SE" dirty="0" err="1"/>
              <a:t>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Platshållare för innehåll 8">
                <a:extLst>
                  <a:ext uri="{FF2B5EF4-FFF2-40B4-BE49-F238E27FC236}">
                    <a16:creationId xmlns:a16="http://schemas.microsoft.com/office/drawing/2014/main" id="{9E34ACAE-D6B9-4B6B-8668-849AAE0E28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3" y="2052918"/>
                <a:ext cx="7011988" cy="4195481"/>
              </a:xfrm>
            </p:spPr>
            <p:txBody>
              <a:bodyPr/>
              <a:lstStyle/>
              <a:p>
                <a:r>
                  <a:rPr lang="sv-SE" dirty="0" err="1"/>
                  <a:t>Goal</a:t>
                </a:r>
                <a:r>
                  <a:rPr lang="sv-SE" dirty="0"/>
                  <a:t>: </a:t>
                </a:r>
                <a:r>
                  <a:rPr lang="sv-SE" dirty="0" err="1"/>
                  <a:t>Build</a:t>
                </a:r>
                <a:r>
                  <a:rPr lang="sv-SE" dirty="0"/>
                  <a:t> a </a:t>
                </a:r>
                <a:r>
                  <a:rPr lang="sv-SE" dirty="0" err="1"/>
                  <a:t>model</a:t>
                </a:r>
                <a:r>
                  <a:rPr lang="sv-SE" dirty="0"/>
                  <a:t> (input -&gt; output)</a:t>
                </a:r>
              </a:p>
              <a:p>
                <a:r>
                  <a:rPr lang="sv-SE" dirty="0" err="1"/>
                  <a:t>Train</a:t>
                </a:r>
                <a:r>
                  <a:rPr lang="sv-SE" dirty="0"/>
                  <a:t>/test on a </a:t>
                </a:r>
                <a:r>
                  <a:rPr lang="sv-SE" dirty="0" err="1"/>
                  <a:t>dataset</a:t>
                </a:r>
                <a:endParaRPr lang="sv-SE" dirty="0"/>
              </a:p>
              <a:p>
                <a:pPr lvl="1"/>
                <a:r>
                  <a:rPr lang="sv-SE" dirty="0"/>
                  <a:t>Ex: </a:t>
                </a:r>
                <a:r>
                  <a:rPr lang="sv-SE" dirty="0" err="1"/>
                  <a:t>Holdout</a:t>
                </a:r>
                <a:endParaRPr lang="sv-SE" dirty="0"/>
              </a:p>
              <a:p>
                <a:r>
                  <a:rPr lang="sv-SE" dirty="0"/>
                  <a:t>”</a:t>
                </a:r>
                <a:r>
                  <a:rPr lang="sv-SE" dirty="0" err="1"/>
                  <a:t>Teacher</a:t>
                </a:r>
                <a:r>
                  <a:rPr lang="sv-SE" dirty="0"/>
                  <a:t>” gives the right </a:t>
                </a:r>
                <a:r>
                  <a:rPr lang="sv-SE" dirty="0" err="1"/>
                  <a:t>answers</a:t>
                </a:r>
                <a:endParaRPr lang="sv-SE" dirty="0"/>
              </a:p>
              <a:p>
                <a:r>
                  <a:rPr lang="sv-SE" dirty="0" err="1"/>
                  <a:t>Classification</a:t>
                </a:r>
                <a:r>
                  <a:rPr lang="sv-SE" dirty="0"/>
                  <a:t>: Place observations </a:t>
                </a:r>
                <a:r>
                  <a:rPr lang="sv-SE" dirty="0" err="1"/>
                  <a:t>into</a:t>
                </a:r>
                <a:r>
                  <a:rPr lang="sv-SE" dirty="0"/>
                  <a:t> </a:t>
                </a:r>
                <a:r>
                  <a:rPr lang="sv-SE" dirty="0" err="1"/>
                  <a:t>classes</a:t>
                </a:r>
                <a:endParaRPr lang="sv-SE" dirty="0"/>
              </a:p>
              <a:p>
                <a:pPr lvl="1"/>
                <a:r>
                  <a:rPr lang="sv-SE" dirty="0"/>
                  <a:t>Ex. </a:t>
                </a:r>
                <a:r>
                  <a:rPr lang="sv-SE" dirty="0" err="1"/>
                  <a:t>Gmail</a:t>
                </a:r>
                <a:r>
                  <a:rPr lang="sv-SE" dirty="0"/>
                  <a:t> spam/not spam</a:t>
                </a:r>
              </a:p>
              <a:p>
                <a:r>
                  <a:rPr lang="sv-SE" dirty="0"/>
                  <a:t>Regression: </a:t>
                </a:r>
                <a:r>
                  <a:rPr lang="sv-SE" dirty="0" err="1"/>
                  <a:t>Predict</a:t>
                </a:r>
                <a:r>
                  <a:rPr lang="sv-SE" dirty="0"/>
                  <a:t> a </a:t>
                </a:r>
                <a:r>
                  <a:rPr lang="sv-SE" dirty="0" err="1"/>
                  <a:t>quantity</a:t>
                </a:r>
                <a:endParaRPr lang="sv-SE" dirty="0"/>
              </a:p>
              <a:p>
                <a:pPr lvl="1"/>
                <a:r>
                  <a:rPr lang="sv-SE" dirty="0"/>
                  <a:t>Ex. </a:t>
                </a:r>
                <a:r>
                  <a:rPr lang="sv-SE" dirty="0" err="1"/>
                  <a:t>Predict</a:t>
                </a:r>
                <a:r>
                  <a:rPr lang="sv-SE" dirty="0"/>
                  <a:t> </a:t>
                </a:r>
                <a:r>
                  <a:rPr lang="sv-SE" dirty="0" err="1"/>
                  <a:t>wind</a:t>
                </a:r>
                <a:r>
                  <a:rPr lang="sv-SE" dirty="0"/>
                  <a:t> speed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sv-SE" dirty="0"/>
                  <a:t> from </a:t>
                </a:r>
                <a:r>
                  <a:rPr lang="sv-SE" dirty="0" err="1"/>
                  <a:t>time</a:t>
                </a:r>
                <a:r>
                  <a:rPr lang="sv-SE" dirty="0"/>
                  <a:t> </a:t>
                </a:r>
                <a14:m>
                  <m:oMath xmlns:m="http://schemas.openxmlformats.org/officeDocument/2006/math">
                    <m:r>
                      <a:rPr lang="sv-S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sv-SE" dirty="0"/>
                  <a:t> and </a:t>
                </a:r>
                <a:r>
                  <a:rPr lang="sv-SE" dirty="0" err="1"/>
                  <a:t>wind</a:t>
                </a:r>
                <a:r>
                  <a:rPr lang="sv-SE" dirty="0"/>
                  <a:t> </a:t>
                </a:r>
                <a:r>
                  <a:rPr lang="sv-SE" dirty="0" err="1"/>
                  <a:t>direction</a:t>
                </a:r>
                <a:r>
                  <a:rPr lang="sv-S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sv-SE" dirty="0"/>
                  <a:t>  </a:t>
                </a:r>
                <a:r>
                  <a:rPr lang="sv-SE" dirty="0" err="1"/>
                  <a:t>using</a:t>
                </a:r>
                <a:r>
                  <a:rPr lang="sv-SE" dirty="0"/>
                  <a:t> OLS</a:t>
                </a:r>
                <a:br>
                  <a:rPr lang="sv-SE" dirty="0"/>
                </a:br>
                <a:br>
                  <a:rPr lang="sv-SE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sv-S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sv-S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sv-S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sv-S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=4+0.2</m:t>
                    </m:r>
                    <m:sSub>
                      <m:sSubPr>
                        <m:ctrlPr>
                          <a:rPr lang="sv-S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sv-SE" b="0" i="1" smtClean="0">
                        <a:latin typeface="Cambria Math" panose="02040503050406030204" pitchFamily="18" charset="0"/>
                      </a:rPr>
                      <m:t>+1.7</m:t>
                    </m:r>
                    <m:r>
                      <a:rPr lang="sv-SE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Platshållare för innehåll 8">
                <a:extLst>
                  <a:ext uri="{FF2B5EF4-FFF2-40B4-BE49-F238E27FC236}">
                    <a16:creationId xmlns:a16="http://schemas.microsoft.com/office/drawing/2014/main" id="{9E34ACAE-D6B9-4B6B-8668-849AAE0E28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3" y="2052918"/>
                <a:ext cx="7011988" cy="4195481"/>
              </a:xfrm>
              <a:blipFill>
                <a:blip r:embed="rId2"/>
                <a:stretch>
                  <a:fillRect l="-435" t="-872" b="-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Bildobjekt 12">
            <a:extLst>
              <a:ext uri="{FF2B5EF4-FFF2-40B4-BE49-F238E27FC236}">
                <a16:creationId xmlns:a16="http://schemas.microsoft.com/office/drawing/2014/main" id="{DB4D35FE-4391-407E-A0FA-E7B5A4493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602" y="1853248"/>
            <a:ext cx="2409825" cy="1895475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0DEB0A79-2D4B-4601-819F-F4FE2BA6E1DE}"/>
              </a:ext>
            </a:extLst>
          </p:cNvPr>
          <p:cNvSpPr/>
          <p:nvPr/>
        </p:nvSpPr>
        <p:spPr>
          <a:xfrm>
            <a:off x="7172140" y="3779116"/>
            <a:ext cx="3984748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https://encrypted-tbn0.gstatic.com/images?q=tbn:ANd9GcTz7gegFXeEYowCV8bklRTQaCcRBcLVcc19yFidynarB599VL12Sg</a:t>
            </a:r>
          </a:p>
        </p:txBody>
      </p:sp>
    </p:spTree>
    <p:extLst>
      <p:ext uri="{BB962C8B-B14F-4D97-AF65-F5344CB8AC3E}">
        <p14:creationId xmlns:p14="http://schemas.microsoft.com/office/powerpoint/2010/main" val="2091322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59C0792-A3A5-4DA6-80F3-A8EF34CAA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Performance</a:t>
            </a:r>
            <a:r>
              <a:rPr lang="sv-SE" dirty="0"/>
              <a:t> </a:t>
            </a:r>
            <a:r>
              <a:rPr lang="sv-SE" dirty="0" err="1"/>
              <a:t>evaluation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654C2EBF-E612-435D-A0D5-F4A02BDBF2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v-SE" dirty="0"/>
                  <a:t>Generalization</a:t>
                </a:r>
              </a:p>
              <a:p>
                <a:pPr lvl="1"/>
                <a:r>
                  <a:rPr lang="sv-SE" dirty="0" err="1"/>
                  <a:t>Underfitting</a:t>
                </a:r>
                <a:endParaRPr lang="sv-SE" dirty="0"/>
              </a:p>
              <a:p>
                <a:pPr lvl="1"/>
                <a:r>
                  <a:rPr lang="sv-SE" dirty="0" err="1"/>
                  <a:t>Overfitting</a:t>
                </a:r>
                <a:endParaRPr lang="sv-SE" dirty="0"/>
              </a:p>
              <a:p>
                <a:r>
                  <a:rPr lang="sv-SE" dirty="0" err="1"/>
                  <a:t>Evaluate</a:t>
                </a:r>
                <a:r>
                  <a:rPr lang="sv-SE" dirty="0"/>
                  <a:t> </a:t>
                </a:r>
                <a:r>
                  <a:rPr lang="sv-SE" dirty="0" err="1"/>
                  <a:t>classifyer</a:t>
                </a:r>
                <a:endParaRPr lang="sv-SE" dirty="0"/>
              </a:p>
              <a:p>
                <a:pPr lvl="1"/>
                <a:r>
                  <a:rPr lang="sv-SE" dirty="0" err="1"/>
                  <a:t>Accuracy</a:t>
                </a:r>
                <a:r>
                  <a:rPr lang="sv-SE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sv-S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.  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𝑐𝑜𝑟𝑟𝑒𝑐𝑡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𝑐𝑙𝑎𝑠𝑠𝑖𝑓𝑖𝑐𝑎𝑡𝑖𝑜𝑛𝑠</m:t>
                        </m:r>
                      </m:num>
                      <m:den>
                        <m:r>
                          <a:rPr lang="sv-SE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den>
                    </m:f>
                  </m:oMath>
                </a14:m>
                <a:endParaRPr lang="sv-SE" dirty="0"/>
              </a:p>
              <a:p>
                <a:pPr lvl="1"/>
                <a:r>
                  <a:rPr lang="sv-SE" dirty="0" err="1"/>
                  <a:t>Recall</a:t>
                </a:r>
                <a:endParaRPr lang="sv-SE" dirty="0"/>
              </a:p>
              <a:p>
                <a:pPr lvl="1"/>
                <a:r>
                  <a:rPr lang="sv-SE" dirty="0"/>
                  <a:t>Precision</a:t>
                </a:r>
              </a:p>
              <a:p>
                <a:pPr lvl="1"/>
                <a:r>
                  <a:rPr lang="sv-SE" dirty="0"/>
                  <a:t>F1</a:t>
                </a:r>
              </a:p>
              <a:p>
                <a:r>
                  <a:rPr lang="sv-SE" dirty="0" err="1"/>
                  <a:t>Evaluate</a:t>
                </a:r>
                <a:r>
                  <a:rPr lang="sv-SE" dirty="0"/>
                  <a:t> </a:t>
                </a:r>
                <a:r>
                  <a:rPr lang="sv-SE" dirty="0" err="1"/>
                  <a:t>regressor</a:t>
                </a:r>
                <a:endParaRPr lang="sv-SE" dirty="0"/>
              </a:p>
              <a:p>
                <a:pPr lvl="1"/>
                <a:r>
                  <a:rPr lang="sv-SE" dirty="0" err="1"/>
                  <a:t>Mean</a:t>
                </a:r>
                <a:r>
                  <a:rPr lang="sv-SE" dirty="0"/>
                  <a:t> </a:t>
                </a:r>
                <a:r>
                  <a:rPr lang="sv-SE" dirty="0" err="1"/>
                  <a:t>Squared</a:t>
                </a:r>
                <a:r>
                  <a:rPr lang="sv-SE" dirty="0"/>
                  <a:t> </a:t>
                </a:r>
                <a:r>
                  <a:rPr lang="sv-SE" dirty="0" err="1"/>
                  <a:t>Error</a:t>
                </a:r>
                <a:r>
                  <a:rPr lang="sv-SE" dirty="0"/>
                  <a:t> (MSE)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Platshållare för innehåll 2">
                <a:extLst>
                  <a:ext uri="{FF2B5EF4-FFF2-40B4-BE49-F238E27FC236}">
                    <a16:creationId xmlns:a16="http://schemas.microsoft.com/office/drawing/2014/main" id="{654C2EBF-E612-435D-A0D5-F4A02BDBF2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1" t="-872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Bildobjekt 4" descr="En bild som visar klocka&#10;&#10;Beskrivning genererad med hög exakthet">
            <a:extLst>
              <a:ext uri="{FF2B5EF4-FFF2-40B4-BE49-F238E27FC236}">
                <a16:creationId xmlns:a16="http://schemas.microsoft.com/office/drawing/2014/main" id="{125F4F2E-95A6-4FC8-AC24-24E7085EE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595" y="1577199"/>
            <a:ext cx="6072894" cy="1531902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F98A0431-933E-426A-A930-1BBEB156EE12}"/>
              </a:ext>
            </a:extLst>
          </p:cNvPr>
          <p:cNvSpPr txBox="1"/>
          <p:nvPr/>
        </p:nvSpPr>
        <p:spPr>
          <a:xfrm>
            <a:off x="5513745" y="3109101"/>
            <a:ext cx="441659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/>
              <a:t>https://3gp10c1vpy442j63me73gy3s-wpengine.netdna-ssl.com/wp-content/uploads/2018/03/Screen-Shot-2018-03-22-at-11.22.15-AM.png</a:t>
            </a:r>
          </a:p>
        </p:txBody>
      </p:sp>
    </p:spTree>
    <p:extLst>
      <p:ext uri="{BB962C8B-B14F-4D97-AF65-F5344CB8AC3E}">
        <p14:creationId xmlns:p14="http://schemas.microsoft.com/office/powerpoint/2010/main" val="4210021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B5EAAFF-A506-4977-997F-B1079549F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Thesis</a:t>
            </a:r>
            <a:r>
              <a:rPr lang="sv-SE" dirty="0"/>
              <a:t> </a:t>
            </a:r>
            <a:r>
              <a:rPr lang="sv-SE" dirty="0" err="1"/>
              <a:t>objective</a:t>
            </a:r>
            <a:endParaRPr lang="en-US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D3FC4C6-9645-4D5C-9289-B0F2685AF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v-SE" dirty="0" err="1"/>
              <a:t>Thesis</a:t>
            </a:r>
            <a:r>
              <a:rPr lang="sv-SE" dirty="0"/>
              <a:t> </a:t>
            </a:r>
            <a:r>
              <a:rPr lang="sv-SE" dirty="0" err="1"/>
              <a:t>objective</a:t>
            </a:r>
            <a:r>
              <a:rPr lang="sv-SE" dirty="0"/>
              <a:t>: </a:t>
            </a:r>
            <a:r>
              <a:rPr lang="sv-SE" dirty="0" err="1"/>
              <a:t>Model</a:t>
            </a:r>
            <a:r>
              <a:rPr lang="sv-SE" dirty="0"/>
              <a:t> </a:t>
            </a:r>
            <a:r>
              <a:rPr lang="sv-SE" dirty="0" err="1"/>
              <a:t>Optic</a:t>
            </a:r>
            <a:r>
              <a:rPr lang="sv-SE" dirty="0"/>
              <a:t> Eye, TIRS, DST111 sensors</a:t>
            </a:r>
          </a:p>
          <a:p>
            <a:r>
              <a:rPr lang="sv-SE" dirty="0" err="1"/>
              <a:t>Subtasks</a:t>
            </a:r>
            <a:endParaRPr lang="sv-SE" dirty="0"/>
          </a:p>
          <a:p>
            <a:pPr marL="800100" lvl="1" indent="-342900">
              <a:buFont typeface="+mj-lt"/>
              <a:buAutoNum type="arabicPeriod"/>
            </a:pPr>
            <a:r>
              <a:rPr lang="sv-SE" dirty="0"/>
              <a:t>Best </a:t>
            </a:r>
            <a:r>
              <a:rPr lang="sv-SE" dirty="0" err="1"/>
              <a:t>supervised</a:t>
            </a:r>
            <a:r>
              <a:rPr lang="sv-SE" dirty="0"/>
              <a:t> </a:t>
            </a:r>
            <a:r>
              <a:rPr lang="sv-SE" dirty="0" err="1"/>
              <a:t>algorithm</a:t>
            </a:r>
            <a:r>
              <a:rPr lang="sv-SE" dirty="0"/>
              <a:t> to </a:t>
            </a:r>
            <a:r>
              <a:rPr lang="sv-SE" dirty="0" err="1"/>
              <a:t>classify</a:t>
            </a:r>
            <a:r>
              <a:rPr lang="sv-SE" dirty="0"/>
              <a:t> </a:t>
            </a:r>
            <a:r>
              <a:rPr lang="sv-SE" b="1" dirty="0" err="1"/>
              <a:t>precipitation</a:t>
            </a:r>
            <a:r>
              <a:rPr lang="sv-SE" b="1" dirty="0"/>
              <a:t> </a:t>
            </a:r>
            <a:r>
              <a:rPr lang="sv-SE" b="1" dirty="0" err="1"/>
              <a:t>type</a:t>
            </a:r>
            <a:r>
              <a:rPr lang="sv-SE" b="1" dirty="0"/>
              <a:t> </a:t>
            </a:r>
            <a:r>
              <a:rPr lang="sv-SE" dirty="0" err="1"/>
              <a:t>using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Timestamp</a:t>
            </a:r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DST111 road </a:t>
            </a:r>
            <a:r>
              <a:rPr lang="sv-SE" dirty="0" err="1"/>
              <a:t>surface</a:t>
            </a:r>
            <a:r>
              <a:rPr lang="sv-SE" dirty="0"/>
              <a:t> </a:t>
            </a:r>
            <a:r>
              <a:rPr lang="sv-SE" dirty="0" err="1"/>
              <a:t>temperature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Road </a:t>
            </a:r>
            <a:r>
              <a:rPr lang="sv-SE" dirty="0" err="1"/>
              <a:t>friction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Road </a:t>
            </a:r>
            <a:r>
              <a:rPr lang="sv-SE" dirty="0" err="1"/>
              <a:t>surface</a:t>
            </a:r>
            <a:r>
              <a:rPr lang="sv-SE" dirty="0"/>
              <a:t> </a:t>
            </a:r>
            <a:r>
              <a:rPr lang="sv-SE" dirty="0" err="1"/>
              <a:t>condition</a:t>
            </a:r>
            <a:endParaRPr lang="sv-SE" dirty="0"/>
          </a:p>
          <a:p>
            <a:pPr marL="800100" lvl="1" indent="-342900">
              <a:buFont typeface="+mj-lt"/>
              <a:buAutoNum type="arabicPeriod"/>
            </a:pPr>
            <a:r>
              <a:rPr lang="sv-SE" dirty="0"/>
              <a:t>Best </a:t>
            </a:r>
            <a:r>
              <a:rPr lang="sv-SE" dirty="0" err="1"/>
              <a:t>supervised</a:t>
            </a:r>
            <a:r>
              <a:rPr lang="sv-SE" dirty="0"/>
              <a:t> </a:t>
            </a:r>
            <a:r>
              <a:rPr lang="sv-SE" dirty="0" err="1"/>
              <a:t>algorithm</a:t>
            </a:r>
            <a:r>
              <a:rPr lang="sv-SE" dirty="0"/>
              <a:t> to </a:t>
            </a:r>
            <a:r>
              <a:rPr lang="sv-SE" dirty="0" err="1"/>
              <a:t>predict</a:t>
            </a:r>
            <a:r>
              <a:rPr lang="sv-SE" dirty="0"/>
              <a:t> </a:t>
            </a:r>
            <a:r>
              <a:rPr lang="sv-SE" b="1" dirty="0" err="1"/>
              <a:t>precipitation</a:t>
            </a:r>
            <a:r>
              <a:rPr lang="sv-SE" b="1" dirty="0"/>
              <a:t> </a:t>
            </a:r>
            <a:r>
              <a:rPr lang="sv-SE" b="1" dirty="0" err="1"/>
              <a:t>amount</a:t>
            </a:r>
            <a:r>
              <a:rPr lang="sv-SE" dirty="0"/>
              <a:t> </a:t>
            </a:r>
            <a:r>
              <a:rPr lang="sv-SE" dirty="0" err="1"/>
              <a:t>using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Timestamp</a:t>
            </a:r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DST111 road </a:t>
            </a:r>
            <a:r>
              <a:rPr lang="sv-SE" dirty="0" err="1"/>
              <a:t>surface</a:t>
            </a:r>
            <a:r>
              <a:rPr lang="sv-SE" dirty="0"/>
              <a:t> </a:t>
            </a:r>
            <a:r>
              <a:rPr lang="sv-SE" dirty="0" err="1"/>
              <a:t>temperature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Road </a:t>
            </a:r>
            <a:r>
              <a:rPr lang="sv-SE" dirty="0" err="1"/>
              <a:t>friction</a:t>
            </a:r>
            <a:endParaRPr lang="sv-SE" dirty="0"/>
          </a:p>
          <a:p>
            <a:pPr marL="1200150" lvl="2" indent="-342900">
              <a:buFont typeface="+mj-lt"/>
              <a:buAutoNum type="arabicPeriod"/>
            </a:pPr>
            <a:r>
              <a:rPr lang="sv-SE" dirty="0"/>
              <a:t>Road </a:t>
            </a:r>
            <a:r>
              <a:rPr lang="sv-SE" dirty="0" err="1"/>
              <a:t>surface</a:t>
            </a:r>
            <a:r>
              <a:rPr lang="sv-SE" dirty="0"/>
              <a:t> </a:t>
            </a:r>
            <a:r>
              <a:rPr lang="sv-SE" dirty="0" err="1"/>
              <a:t>condition</a:t>
            </a:r>
            <a:endParaRPr lang="sv-SE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2329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on">
  <a:themeElements>
    <a:clrScheme name="J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J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J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5847</TotalTime>
  <Words>1851</Words>
  <Application>Microsoft Office PowerPoint</Application>
  <PresentationFormat>Bredbild</PresentationFormat>
  <Paragraphs>707</Paragraphs>
  <Slides>31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6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31</vt:i4>
      </vt:variant>
    </vt:vector>
  </HeadingPairs>
  <TitlesOfParts>
    <vt:vector size="38" baseType="lpstr">
      <vt:lpstr>Abadi</vt:lpstr>
      <vt:lpstr>Arial</vt:lpstr>
      <vt:lpstr>Calibri</vt:lpstr>
      <vt:lpstr>Cambria Math</vt:lpstr>
      <vt:lpstr>Century Gothic</vt:lpstr>
      <vt:lpstr>Wingdings 3</vt:lpstr>
      <vt:lpstr>Jon</vt:lpstr>
      <vt:lpstr>Using supervised learning algorithms to model the behavior of Road Weather Information System sensors</vt:lpstr>
      <vt:lpstr>Agenda</vt:lpstr>
      <vt:lpstr>Road Weather Information System (RWIS)</vt:lpstr>
      <vt:lpstr>Road Weather Information System (RWIS)</vt:lpstr>
      <vt:lpstr>Problems/challenges RWIS</vt:lpstr>
      <vt:lpstr>Machine learning</vt:lpstr>
      <vt:lpstr>Supervised learning</vt:lpstr>
      <vt:lpstr>Performance evaluation</vt:lpstr>
      <vt:lpstr>Thesis objective</vt:lpstr>
      <vt:lpstr>Thesis objective</vt:lpstr>
      <vt:lpstr>Delimitations</vt:lpstr>
      <vt:lpstr>Provided data</vt:lpstr>
      <vt:lpstr>Research approach</vt:lpstr>
      <vt:lpstr>Supervised learning algorithms</vt:lpstr>
      <vt:lpstr>Experimental methodology</vt:lpstr>
      <vt:lpstr>Data preparation process – data cleaning</vt:lpstr>
      <vt:lpstr>Data preparation process – feature selection</vt:lpstr>
      <vt:lpstr>Data preparation process – Data transformation</vt:lpstr>
      <vt:lpstr>Supervised learning algorithms</vt:lpstr>
      <vt:lpstr>Results – classify precipitation type</vt:lpstr>
      <vt:lpstr>Results – classify precipitation type </vt:lpstr>
      <vt:lpstr>Results – predict TIRS road surface temperature </vt:lpstr>
      <vt:lpstr>Results – predict TIRS road surface temperature </vt:lpstr>
      <vt:lpstr>Results – predict precipitation amount </vt:lpstr>
      <vt:lpstr>Results – predict precipitation amount</vt:lpstr>
      <vt:lpstr>Results – predict DST111 road surface temperature </vt:lpstr>
      <vt:lpstr>Results – predict DST111 road surface temperature </vt:lpstr>
      <vt:lpstr>Discussion</vt:lpstr>
      <vt:lpstr>Conclusions - optimized algorithms</vt:lpstr>
      <vt:lpstr>Conclusions - continued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supervised learning algorithms to model the behavior of Road Weather Information System sensors</dc:title>
  <dc:creator>Tobias Axelsson</dc:creator>
  <cp:lastModifiedBy>Tobias Axelsson</cp:lastModifiedBy>
  <cp:revision>60</cp:revision>
  <dcterms:created xsi:type="dcterms:W3CDTF">2018-05-15T15:51:15Z</dcterms:created>
  <dcterms:modified xsi:type="dcterms:W3CDTF">2018-05-21T21:36:31Z</dcterms:modified>
</cp:coreProperties>
</file>